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6"/>
  </p:handoutMasterIdLst>
  <p:sldIdLst>
    <p:sldId id="275" r:id="rId3"/>
    <p:sldId id="269" r:id="rId5"/>
    <p:sldId id="268" r:id="rId6"/>
    <p:sldId id="1730" r:id="rId7"/>
    <p:sldId id="1729" r:id="rId8"/>
    <p:sldId id="276" r:id="rId9"/>
    <p:sldId id="1731" r:id="rId10"/>
    <p:sldId id="1732" r:id="rId11"/>
    <p:sldId id="277" r:id="rId12"/>
    <p:sldId id="311" r:id="rId13"/>
    <p:sldId id="301" r:id="rId14"/>
    <p:sldId id="1733" r:id="rId15"/>
    <p:sldId id="1734" r:id="rId16"/>
    <p:sldId id="1735" r:id="rId17"/>
    <p:sldId id="1747" r:id="rId18"/>
    <p:sldId id="1736" r:id="rId19"/>
    <p:sldId id="278" r:id="rId20"/>
    <p:sldId id="1737" r:id="rId21"/>
    <p:sldId id="292" r:id="rId22"/>
    <p:sldId id="335" r:id="rId23"/>
    <p:sldId id="1748" r:id="rId24"/>
    <p:sldId id="281" r:id="rId25"/>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功能页" id="{86E831EB-3E5B-468B-86C0-CFF1C39BB502}">
          <p14:sldIdLst>
            <p14:sldId id="275"/>
            <p14:sldId id="269"/>
            <p14:sldId id="268"/>
            <p14:sldId id="1730"/>
            <p14:sldId id="1729"/>
            <p14:sldId id="276"/>
            <p14:sldId id="1731"/>
            <p14:sldId id="1732"/>
            <p14:sldId id="277"/>
            <p14:sldId id="311"/>
            <p14:sldId id="1736"/>
            <p14:sldId id="278"/>
            <p14:sldId id="1737"/>
            <p14:sldId id="292"/>
            <p14:sldId id="335"/>
            <p14:sldId id="1748"/>
            <p14:sldId id="281"/>
            <p14:sldId id="301"/>
            <p14:sldId id="1733"/>
            <p14:sldId id="1734"/>
            <p14:sldId id="1735"/>
            <p14:sldId id="174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010E"/>
    <a:srgbClr val="CC3300"/>
    <a:srgbClr val="CC4226"/>
    <a:srgbClr val="780009"/>
    <a:srgbClr val="651B13"/>
    <a:srgbClr val="352850"/>
    <a:srgbClr val="885F04"/>
    <a:srgbClr val="192A5F"/>
    <a:srgbClr val="1B5D58"/>
    <a:srgbClr val="541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78" autoAdjust="0"/>
    <p:restoredTop sz="94660"/>
  </p:normalViewPr>
  <p:slideViewPr>
    <p:cSldViewPr snapToGrid="0">
      <p:cViewPr varScale="1">
        <p:scale>
          <a:sx n="70" d="100"/>
          <a:sy n="70" d="100"/>
        </p:scale>
        <p:origin x="756" y="54"/>
      </p:cViewPr>
      <p:guideLst>
        <p:guide pos="3845"/>
        <p:guide orient="horz" pos="2170"/>
        <p:guide pos="3001"/>
        <p:guide pos="4634"/>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55" d="100"/>
          <a:sy n="55" d="100"/>
        </p:scale>
        <p:origin x="1812" y="7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0F6B53-9E3B-4C54-8733-630783A95104}"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21F0B8D-DCD7-4156-A67A-F9E102284B85}"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wmf>
</file>

<file path=ppt/media/image18.png>
</file>

<file path=ppt/media/image19.png>
</file>

<file path=ppt/media/image2.wdp>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01D096-FAED-4D1A-B352-C58DC2C3D81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8AA5F0-770B-410C-90B7-ECBA0CF9027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7" name="文本框 56"/>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pic>
        <p:nvPicPr>
          <p:cNvPr id="58" name="图片 57"/>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文-07">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9" name="文本框 58"/>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05" name="图片占位符 104"/>
          <p:cNvSpPr>
            <a:spLocks noGrp="1"/>
          </p:cNvSpPr>
          <p:nvPr>
            <p:ph type="pic" sz="quarter" idx="13"/>
          </p:nvPr>
        </p:nvSpPr>
        <p:spPr>
          <a:xfrm>
            <a:off x="660400" y="1244046"/>
            <a:ext cx="2997199" cy="3159728"/>
          </a:xfrm>
          <a:custGeom>
            <a:avLst/>
            <a:gdLst>
              <a:gd name="connsiteX0" fmla="*/ 128490 w 2997199"/>
              <a:gd name="connsiteY0" fmla="*/ 0 h 3159728"/>
              <a:gd name="connsiteX1" fmla="*/ 2868709 w 2997199"/>
              <a:gd name="connsiteY1" fmla="*/ 0 h 3159728"/>
              <a:gd name="connsiteX2" fmla="*/ 2997199 w 2997199"/>
              <a:gd name="connsiteY2" fmla="*/ 128490 h 3159728"/>
              <a:gd name="connsiteX3" fmla="*/ 2997199 w 2997199"/>
              <a:gd name="connsiteY3" fmla="*/ 3159728 h 3159728"/>
              <a:gd name="connsiteX4" fmla="*/ 0 w 2997199"/>
              <a:gd name="connsiteY4" fmla="*/ 3159728 h 3159728"/>
              <a:gd name="connsiteX5" fmla="*/ 0 w 2997199"/>
              <a:gd name="connsiteY5" fmla="*/ 128490 h 3159728"/>
              <a:gd name="connsiteX6" fmla="*/ 128490 w 2997199"/>
              <a:gd name="connsiteY6" fmla="*/ 0 h 315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7199" h="3159728">
                <a:moveTo>
                  <a:pt x="128490" y="0"/>
                </a:moveTo>
                <a:lnTo>
                  <a:pt x="2868709" y="0"/>
                </a:lnTo>
                <a:cubicBezTo>
                  <a:pt x="2939672" y="0"/>
                  <a:pt x="2997199" y="57527"/>
                  <a:pt x="2997199" y="128490"/>
                </a:cubicBezTo>
                <a:lnTo>
                  <a:pt x="2997199" y="3159728"/>
                </a:lnTo>
                <a:lnTo>
                  <a:pt x="0" y="3159728"/>
                </a:lnTo>
                <a:lnTo>
                  <a:pt x="0" y="128490"/>
                </a:lnTo>
                <a:cubicBezTo>
                  <a:pt x="0" y="57527"/>
                  <a:pt x="57527" y="0"/>
                  <a:pt x="128490" y="0"/>
                </a:cubicBezTo>
                <a:close/>
              </a:path>
            </a:pathLst>
          </a:custGeom>
        </p:spPr>
        <p:txBody>
          <a:bodyPr wrap="square">
            <a:noAutofit/>
          </a:bodyPr>
          <a:lstStyle/>
          <a:p>
            <a:endParaRPr lang="zh-CN" altLang="en-US"/>
          </a:p>
        </p:txBody>
      </p:sp>
      <p:sp>
        <p:nvSpPr>
          <p:cNvPr id="104" name="图片占位符 103"/>
          <p:cNvSpPr>
            <a:spLocks noGrp="1"/>
          </p:cNvSpPr>
          <p:nvPr>
            <p:ph type="pic" sz="quarter" idx="14"/>
          </p:nvPr>
        </p:nvSpPr>
        <p:spPr>
          <a:xfrm>
            <a:off x="4597397" y="1244046"/>
            <a:ext cx="2997199" cy="3159728"/>
          </a:xfrm>
          <a:custGeom>
            <a:avLst/>
            <a:gdLst>
              <a:gd name="connsiteX0" fmla="*/ 128490 w 2997199"/>
              <a:gd name="connsiteY0" fmla="*/ 0 h 3159728"/>
              <a:gd name="connsiteX1" fmla="*/ 2868709 w 2997199"/>
              <a:gd name="connsiteY1" fmla="*/ 0 h 3159728"/>
              <a:gd name="connsiteX2" fmla="*/ 2997199 w 2997199"/>
              <a:gd name="connsiteY2" fmla="*/ 128490 h 3159728"/>
              <a:gd name="connsiteX3" fmla="*/ 2997199 w 2997199"/>
              <a:gd name="connsiteY3" fmla="*/ 3159728 h 3159728"/>
              <a:gd name="connsiteX4" fmla="*/ 0 w 2997199"/>
              <a:gd name="connsiteY4" fmla="*/ 3159728 h 3159728"/>
              <a:gd name="connsiteX5" fmla="*/ 0 w 2997199"/>
              <a:gd name="connsiteY5" fmla="*/ 128490 h 3159728"/>
              <a:gd name="connsiteX6" fmla="*/ 128490 w 2997199"/>
              <a:gd name="connsiteY6" fmla="*/ 0 h 315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7199" h="3159728">
                <a:moveTo>
                  <a:pt x="128490" y="0"/>
                </a:moveTo>
                <a:lnTo>
                  <a:pt x="2868709" y="0"/>
                </a:lnTo>
                <a:cubicBezTo>
                  <a:pt x="2939672" y="0"/>
                  <a:pt x="2997199" y="57527"/>
                  <a:pt x="2997199" y="128490"/>
                </a:cubicBezTo>
                <a:lnTo>
                  <a:pt x="2997199" y="3159728"/>
                </a:lnTo>
                <a:lnTo>
                  <a:pt x="0" y="3159728"/>
                </a:lnTo>
                <a:lnTo>
                  <a:pt x="0" y="128490"/>
                </a:lnTo>
                <a:cubicBezTo>
                  <a:pt x="0" y="57527"/>
                  <a:pt x="57527" y="0"/>
                  <a:pt x="128490" y="0"/>
                </a:cubicBezTo>
                <a:close/>
              </a:path>
            </a:pathLst>
          </a:custGeom>
        </p:spPr>
        <p:txBody>
          <a:bodyPr wrap="square">
            <a:noAutofit/>
          </a:bodyPr>
          <a:lstStyle/>
          <a:p>
            <a:endParaRPr lang="zh-CN" altLang="en-US"/>
          </a:p>
        </p:txBody>
      </p:sp>
      <p:sp>
        <p:nvSpPr>
          <p:cNvPr id="103" name="图片占位符 102"/>
          <p:cNvSpPr>
            <a:spLocks noGrp="1"/>
          </p:cNvSpPr>
          <p:nvPr>
            <p:ph type="pic" sz="quarter" idx="15"/>
          </p:nvPr>
        </p:nvSpPr>
        <p:spPr>
          <a:xfrm>
            <a:off x="8534402" y="1244046"/>
            <a:ext cx="2997199" cy="3159728"/>
          </a:xfrm>
          <a:custGeom>
            <a:avLst/>
            <a:gdLst>
              <a:gd name="connsiteX0" fmla="*/ 128490 w 2997199"/>
              <a:gd name="connsiteY0" fmla="*/ 0 h 3159728"/>
              <a:gd name="connsiteX1" fmla="*/ 2868709 w 2997199"/>
              <a:gd name="connsiteY1" fmla="*/ 0 h 3159728"/>
              <a:gd name="connsiteX2" fmla="*/ 2997199 w 2997199"/>
              <a:gd name="connsiteY2" fmla="*/ 128490 h 3159728"/>
              <a:gd name="connsiteX3" fmla="*/ 2997199 w 2997199"/>
              <a:gd name="connsiteY3" fmla="*/ 3159728 h 3159728"/>
              <a:gd name="connsiteX4" fmla="*/ 0 w 2997199"/>
              <a:gd name="connsiteY4" fmla="*/ 3159728 h 3159728"/>
              <a:gd name="connsiteX5" fmla="*/ 0 w 2997199"/>
              <a:gd name="connsiteY5" fmla="*/ 128490 h 3159728"/>
              <a:gd name="connsiteX6" fmla="*/ 128490 w 2997199"/>
              <a:gd name="connsiteY6" fmla="*/ 0 h 315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7199" h="3159728">
                <a:moveTo>
                  <a:pt x="128490" y="0"/>
                </a:moveTo>
                <a:lnTo>
                  <a:pt x="2868709" y="0"/>
                </a:lnTo>
                <a:cubicBezTo>
                  <a:pt x="2939672" y="0"/>
                  <a:pt x="2997199" y="57527"/>
                  <a:pt x="2997199" y="128490"/>
                </a:cubicBezTo>
                <a:lnTo>
                  <a:pt x="2997199" y="3159728"/>
                </a:lnTo>
                <a:lnTo>
                  <a:pt x="0" y="3159728"/>
                </a:lnTo>
                <a:lnTo>
                  <a:pt x="0" y="128490"/>
                </a:lnTo>
                <a:cubicBezTo>
                  <a:pt x="0" y="57527"/>
                  <a:pt x="57527" y="0"/>
                  <a:pt x="128490" y="0"/>
                </a:cubicBezTo>
                <a:close/>
              </a:path>
            </a:pathLst>
          </a:custGeom>
        </p:spPr>
        <p:txBody>
          <a:bodyPr wrap="square">
            <a:noAutofit/>
          </a:bodyPr>
          <a:lstStyle/>
          <a:p>
            <a:endParaRPr lang="zh-CN" altLang="en-US"/>
          </a:p>
        </p:txBody>
      </p:sp>
      <p:pic>
        <p:nvPicPr>
          <p:cNvPr id="55" name="图片 54"/>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文-08">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9" name="文本框 58"/>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3" name="文本框 102"/>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13" name="图片占位符 112"/>
          <p:cNvSpPr>
            <a:spLocks noGrp="1"/>
          </p:cNvSpPr>
          <p:nvPr>
            <p:ph type="pic" sz="quarter" idx="13"/>
          </p:nvPr>
        </p:nvSpPr>
        <p:spPr>
          <a:xfrm>
            <a:off x="673100" y="2012174"/>
            <a:ext cx="2037186" cy="2032744"/>
          </a:xfrm>
          <a:custGeom>
            <a:avLst/>
            <a:gdLst>
              <a:gd name="connsiteX0" fmla="*/ 122635 w 2037186"/>
              <a:gd name="connsiteY0" fmla="*/ 0 h 2032744"/>
              <a:gd name="connsiteX1" fmla="*/ 1914551 w 2037186"/>
              <a:gd name="connsiteY1" fmla="*/ 0 h 2032744"/>
              <a:gd name="connsiteX2" fmla="*/ 2037186 w 2037186"/>
              <a:gd name="connsiteY2" fmla="*/ 122635 h 2032744"/>
              <a:gd name="connsiteX3" fmla="*/ 2037186 w 2037186"/>
              <a:gd name="connsiteY3" fmla="*/ 1910109 h 2032744"/>
              <a:gd name="connsiteX4" fmla="*/ 1914551 w 2037186"/>
              <a:gd name="connsiteY4" fmla="*/ 2032744 h 2032744"/>
              <a:gd name="connsiteX5" fmla="*/ 122635 w 2037186"/>
              <a:gd name="connsiteY5" fmla="*/ 2032744 h 2032744"/>
              <a:gd name="connsiteX6" fmla="*/ 0 w 2037186"/>
              <a:gd name="connsiteY6" fmla="*/ 1910109 h 2032744"/>
              <a:gd name="connsiteX7" fmla="*/ 0 w 2037186"/>
              <a:gd name="connsiteY7" fmla="*/ 122635 h 2032744"/>
              <a:gd name="connsiteX8" fmla="*/ 122635 w 2037186"/>
              <a:gd name="connsiteY8" fmla="*/ 0 h 20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7186" h="2032744">
                <a:moveTo>
                  <a:pt x="122635" y="0"/>
                </a:moveTo>
                <a:lnTo>
                  <a:pt x="1914551" y="0"/>
                </a:lnTo>
                <a:cubicBezTo>
                  <a:pt x="1982280" y="0"/>
                  <a:pt x="2037186" y="54906"/>
                  <a:pt x="2037186" y="122635"/>
                </a:cubicBezTo>
                <a:lnTo>
                  <a:pt x="2037186" y="1910109"/>
                </a:lnTo>
                <a:cubicBezTo>
                  <a:pt x="2037186" y="1977838"/>
                  <a:pt x="1982280" y="2032744"/>
                  <a:pt x="1914551" y="2032744"/>
                </a:cubicBezTo>
                <a:lnTo>
                  <a:pt x="122635" y="2032744"/>
                </a:lnTo>
                <a:cubicBezTo>
                  <a:pt x="54906" y="2032744"/>
                  <a:pt x="0" y="1977838"/>
                  <a:pt x="0" y="1910109"/>
                </a:cubicBezTo>
                <a:lnTo>
                  <a:pt x="0" y="122635"/>
                </a:lnTo>
                <a:cubicBezTo>
                  <a:pt x="0" y="54906"/>
                  <a:pt x="54906" y="0"/>
                  <a:pt x="122635"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12" name="图片占位符 111"/>
          <p:cNvSpPr>
            <a:spLocks noGrp="1"/>
          </p:cNvSpPr>
          <p:nvPr>
            <p:ph type="pic" sz="quarter" idx="14"/>
          </p:nvPr>
        </p:nvSpPr>
        <p:spPr>
          <a:xfrm>
            <a:off x="3609167" y="2012174"/>
            <a:ext cx="2037186" cy="2032744"/>
          </a:xfrm>
          <a:custGeom>
            <a:avLst/>
            <a:gdLst>
              <a:gd name="connsiteX0" fmla="*/ 121965 w 2037186"/>
              <a:gd name="connsiteY0" fmla="*/ 0 h 2032744"/>
              <a:gd name="connsiteX1" fmla="*/ 1915221 w 2037186"/>
              <a:gd name="connsiteY1" fmla="*/ 0 h 2032744"/>
              <a:gd name="connsiteX2" fmla="*/ 2037186 w 2037186"/>
              <a:gd name="connsiteY2" fmla="*/ 121965 h 2032744"/>
              <a:gd name="connsiteX3" fmla="*/ 2037186 w 2037186"/>
              <a:gd name="connsiteY3" fmla="*/ 1910779 h 2032744"/>
              <a:gd name="connsiteX4" fmla="*/ 1915221 w 2037186"/>
              <a:gd name="connsiteY4" fmla="*/ 2032744 h 2032744"/>
              <a:gd name="connsiteX5" fmla="*/ 121965 w 2037186"/>
              <a:gd name="connsiteY5" fmla="*/ 2032744 h 2032744"/>
              <a:gd name="connsiteX6" fmla="*/ 0 w 2037186"/>
              <a:gd name="connsiteY6" fmla="*/ 1910779 h 2032744"/>
              <a:gd name="connsiteX7" fmla="*/ 0 w 2037186"/>
              <a:gd name="connsiteY7" fmla="*/ 121965 h 2032744"/>
              <a:gd name="connsiteX8" fmla="*/ 121965 w 2037186"/>
              <a:gd name="connsiteY8" fmla="*/ 0 h 20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7186" h="2032744">
                <a:moveTo>
                  <a:pt x="121965" y="0"/>
                </a:moveTo>
                <a:lnTo>
                  <a:pt x="1915221" y="0"/>
                </a:lnTo>
                <a:cubicBezTo>
                  <a:pt x="1982580" y="0"/>
                  <a:pt x="2037186" y="54606"/>
                  <a:pt x="2037186" y="121965"/>
                </a:cubicBezTo>
                <a:lnTo>
                  <a:pt x="2037186" y="1910779"/>
                </a:lnTo>
                <a:cubicBezTo>
                  <a:pt x="2037186" y="1978138"/>
                  <a:pt x="1982580" y="2032744"/>
                  <a:pt x="1915221" y="2032744"/>
                </a:cubicBezTo>
                <a:lnTo>
                  <a:pt x="121965" y="2032744"/>
                </a:lnTo>
                <a:cubicBezTo>
                  <a:pt x="54606" y="2032744"/>
                  <a:pt x="0" y="1978138"/>
                  <a:pt x="0" y="1910779"/>
                </a:cubicBezTo>
                <a:lnTo>
                  <a:pt x="0" y="121965"/>
                </a:lnTo>
                <a:cubicBezTo>
                  <a:pt x="0" y="54606"/>
                  <a:pt x="54606" y="0"/>
                  <a:pt x="121965"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11" name="图片占位符 110"/>
          <p:cNvSpPr>
            <a:spLocks noGrp="1"/>
          </p:cNvSpPr>
          <p:nvPr>
            <p:ph type="pic" sz="quarter" idx="15"/>
          </p:nvPr>
        </p:nvSpPr>
        <p:spPr>
          <a:xfrm>
            <a:off x="6545234" y="2012174"/>
            <a:ext cx="2037186" cy="2032744"/>
          </a:xfrm>
          <a:custGeom>
            <a:avLst/>
            <a:gdLst>
              <a:gd name="connsiteX0" fmla="*/ 121965 w 2037186"/>
              <a:gd name="connsiteY0" fmla="*/ 0 h 2032744"/>
              <a:gd name="connsiteX1" fmla="*/ 1915221 w 2037186"/>
              <a:gd name="connsiteY1" fmla="*/ 0 h 2032744"/>
              <a:gd name="connsiteX2" fmla="*/ 2037186 w 2037186"/>
              <a:gd name="connsiteY2" fmla="*/ 121965 h 2032744"/>
              <a:gd name="connsiteX3" fmla="*/ 2037186 w 2037186"/>
              <a:gd name="connsiteY3" fmla="*/ 1910779 h 2032744"/>
              <a:gd name="connsiteX4" fmla="*/ 1915221 w 2037186"/>
              <a:gd name="connsiteY4" fmla="*/ 2032744 h 2032744"/>
              <a:gd name="connsiteX5" fmla="*/ 121965 w 2037186"/>
              <a:gd name="connsiteY5" fmla="*/ 2032744 h 2032744"/>
              <a:gd name="connsiteX6" fmla="*/ 0 w 2037186"/>
              <a:gd name="connsiteY6" fmla="*/ 1910779 h 2032744"/>
              <a:gd name="connsiteX7" fmla="*/ 0 w 2037186"/>
              <a:gd name="connsiteY7" fmla="*/ 121965 h 2032744"/>
              <a:gd name="connsiteX8" fmla="*/ 121965 w 2037186"/>
              <a:gd name="connsiteY8" fmla="*/ 0 h 20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7186" h="2032744">
                <a:moveTo>
                  <a:pt x="121965" y="0"/>
                </a:moveTo>
                <a:lnTo>
                  <a:pt x="1915221" y="0"/>
                </a:lnTo>
                <a:cubicBezTo>
                  <a:pt x="1982580" y="0"/>
                  <a:pt x="2037186" y="54606"/>
                  <a:pt x="2037186" y="121965"/>
                </a:cubicBezTo>
                <a:lnTo>
                  <a:pt x="2037186" y="1910779"/>
                </a:lnTo>
                <a:cubicBezTo>
                  <a:pt x="2037186" y="1978138"/>
                  <a:pt x="1982580" y="2032744"/>
                  <a:pt x="1915221" y="2032744"/>
                </a:cubicBezTo>
                <a:lnTo>
                  <a:pt x="121965" y="2032744"/>
                </a:lnTo>
                <a:cubicBezTo>
                  <a:pt x="54606" y="2032744"/>
                  <a:pt x="0" y="1978138"/>
                  <a:pt x="0" y="1910779"/>
                </a:cubicBezTo>
                <a:lnTo>
                  <a:pt x="0" y="121965"/>
                </a:lnTo>
                <a:cubicBezTo>
                  <a:pt x="0" y="54606"/>
                  <a:pt x="54606" y="0"/>
                  <a:pt x="121965"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10" name="图片占位符 109"/>
          <p:cNvSpPr>
            <a:spLocks noGrp="1"/>
          </p:cNvSpPr>
          <p:nvPr>
            <p:ph type="pic" sz="quarter" idx="16"/>
          </p:nvPr>
        </p:nvSpPr>
        <p:spPr>
          <a:xfrm>
            <a:off x="9481507" y="2012174"/>
            <a:ext cx="2037186" cy="2032744"/>
          </a:xfrm>
          <a:custGeom>
            <a:avLst/>
            <a:gdLst>
              <a:gd name="connsiteX0" fmla="*/ 121965 w 2037186"/>
              <a:gd name="connsiteY0" fmla="*/ 0 h 2032744"/>
              <a:gd name="connsiteX1" fmla="*/ 1915221 w 2037186"/>
              <a:gd name="connsiteY1" fmla="*/ 0 h 2032744"/>
              <a:gd name="connsiteX2" fmla="*/ 2037186 w 2037186"/>
              <a:gd name="connsiteY2" fmla="*/ 121965 h 2032744"/>
              <a:gd name="connsiteX3" fmla="*/ 2037186 w 2037186"/>
              <a:gd name="connsiteY3" fmla="*/ 1910779 h 2032744"/>
              <a:gd name="connsiteX4" fmla="*/ 1915221 w 2037186"/>
              <a:gd name="connsiteY4" fmla="*/ 2032744 h 2032744"/>
              <a:gd name="connsiteX5" fmla="*/ 121965 w 2037186"/>
              <a:gd name="connsiteY5" fmla="*/ 2032744 h 2032744"/>
              <a:gd name="connsiteX6" fmla="*/ 0 w 2037186"/>
              <a:gd name="connsiteY6" fmla="*/ 1910779 h 2032744"/>
              <a:gd name="connsiteX7" fmla="*/ 0 w 2037186"/>
              <a:gd name="connsiteY7" fmla="*/ 121965 h 2032744"/>
              <a:gd name="connsiteX8" fmla="*/ 121965 w 2037186"/>
              <a:gd name="connsiteY8" fmla="*/ 0 h 20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7186" h="2032744">
                <a:moveTo>
                  <a:pt x="121965" y="0"/>
                </a:moveTo>
                <a:lnTo>
                  <a:pt x="1915221" y="0"/>
                </a:lnTo>
                <a:cubicBezTo>
                  <a:pt x="1982580" y="0"/>
                  <a:pt x="2037186" y="54606"/>
                  <a:pt x="2037186" y="121965"/>
                </a:cubicBezTo>
                <a:lnTo>
                  <a:pt x="2037186" y="1910779"/>
                </a:lnTo>
                <a:cubicBezTo>
                  <a:pt x="2037186" y="1978138"/>
                  <a:pt x="1982580" y="2032744"/>
                  <a:pt x="1915221" y="2032744"/>
                </a:cubicBezTo>
                <a:lnTo>
                  <a:pt x="121965" y="2032744"/>
                </a:lnTo>
                <a:cubicBezTo>
                  <a:pt x="54606" y="2032744"/>
                  <a:pt x="0" y="1978138"/>
                  <a:pt x="0" y="1910779"/>
                </a:cubicBezTo>
                <a:lnTo>
                  <a:pt x="0" y="121965"/>
                </a:lnTo>
                <a:cubicBezTo>
                  <a:pt x="0" y="54606"/>
                  <a:pt x="54606" y="0"/>
                  <a:pt x="121965" y="0"/>
                </a:cubicBezTo>
                <a:close/>
              </a:path>
            </a:pathLst>
          </a:custGeom>
          <a:ln w="25400">
            <a:solidFill>
              <a:schemeClr val="accent1">
                <a:lumMod val="60000"/>
                <a:lumOff val="40000"/>
              </a:schemeClr>
            </a:solidFill>
          </a:ln>
        </p:spPr>
        <p:txBody>
          <a:bodyPr wrap="square">
            <a:noAutofit/>
          </a:bodyPr>
          <a:lstStyle/>
          <a:p>
            <a:endParaRPr lang="zh-CN" altLang="en-US"/>
          </a:p>
        </p:txBody>
      </p:sp>
      <p:pic>
        <p:nvPicPr>
          <p:cNvPr id="58" name="图片 57"/>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文-09">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 name="文本框 103"/>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5" name="文本框 104"/>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cxnSp>
        <p:nvCxnSpPr>
          <p:cNvPr id="106" name="直接连接符 105"/>
          <p:cNvCxnSpPr/>
          <p:nvPr userDrawn="1"/>
        </p:nvCxnSpPr>
        <p:spPr>
          <a:xfrm>
            <a:off x="2482290" y="3081273"/>
            <a:ext cx="1042655"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userDrawn="1"/>
        </p:nvCxnSpPr>
        <p:spPr>
          <a:xfrm flipV="1">
            <a:off x="4543179" y="3081273"/>
            <a:ext cx="1049504"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userDrawn="1"/>
        </p:nvCxnSpPr>
        <p:spPr>
          <a:xfrm>
            <a:off x="6610917" y="3081273"/>
            <a:ext cx="1046079" cy="100738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userDrawn="1"/>
        </p:nvCxnSpPr>
        <p:spPr>
          <a:xfrm flipV="1">
            <a:off x="8675230" y="3082953"/>
            <a:ext cx="1046080" cy="1005704"/>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18" name="图片占位符 117"/>
          <p:cNvSpPr>
            <a:spLocks noGrp="1"/>
          </p:cNvSpPr>
          <p:nvPr>
            <p:ph type="pic" sz="quarter" idx="13"/>
          </p:nvPr>
        </p:nvSpPr>
        <p:spPr>
          <a:xfrm>
            <a:off x="1253173" y="185215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19" name="图片占位符 118"/>
          <p:cNvSpPr>
            <a:spLocks noGrp="1"/>
          </p:cNvSpPr>
          <p:nvPr>
            <p:ph type="pic" sz="quarter" idx="14"/>
          </p:nvPr>
        </p:nvSpPr>
        <p:spPr>
          <a:xfrm>
            <a:off x="5381800" y="185215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20" name="图片占位符 119"/>
          <p:cNvSpPr>
            <a:spLocks noGrp="1"/>
          </p:cNvSpPr>
          <p:nvPr>
            <p:ph type="pic" sz="quarter" idx="15"/>
          </p:nvPr>
        </p:nvSpPr>
        <p:spPr>
          <a:xfrm>
            <a:off x="9510427" y="1853836"/>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21" name="图片占位符 120"/>
          <p:cNvSpPr>
            <a:spLocks noGrp="1"/>
          </p:cNvSpPr>
          <p:nvPr>
            <p:ph type="pic" sz="quarter" idx="16"/>
          </p:nvPr>
        </p:nvSpPr>
        <p:spPr>
          <a:xfrm>
            <a:off x="7446113" y="3877774"/>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chemeClr val="accent1">
                <a:lumMod val="60000"/>
                <a:lumOff val="40000"/>
              </a:schemeClr>
            </a:solidFill>
          </a:ln>
        </p:spPr>
        <p:txBody>
          <a:bodyPr wrap="square">
            <a:noAutofit/>
          </a:bodyPr>
          <a:lstStyle/>
          <a:p>
            <a:endParaRPr lang="zh-CN" altLang="en-US"/>
          </a:p>
        </p:txBody>
      </p:sp>
      <p:sp>
        <p:nvSpPr>
          <p:cNvPr id="122" name="图片占位符 121"/>
          <p:cNvSpPr>
            <a:spLocks noGrp="1"/>
          </p:cNvSpPr>
          <p:nvPr>
            <p:ph type="pic" sz="quarter" idx="17"/>
          </p:nvPr>
        </p:nvSpPr>
        <p:spPr>
          <a:xfrm>
            <a:off x="3314062" y="3877774"/>
            <a:ext cx="1440000" cy="1440000"/>
          </a:xfrm>
          <a:custGeom>
            <a:avLst/>
            <a:gdLst>
              <a:gd name="connsiteX0" fmla="*/ 720000 w 1440000"/>
              <a:gd name="connsiteY0" fmla="*/ 0 h 1440000"/>
              <a:gd name="connsiteX1" fmla="*/ 1440000 w 1440000"/>
              <a:gd name="connsiteY1" fmla="*/ 720000 h 1440000"/>
              <a:gd name="connsiteX2" fmla="*/ 720000 w 1440000"/>
              <a:gd name="connsiteY2" fmla="*/ 1440000 h 1440000"/>
              <a:gd name="connsiteX3" fmla="*/ 0 w 1440000"/>
              <a:gd name="connsiteY3" fmla="*/ 720000 h 1440000"/>
              <a:gd name="connsiteX4" fmla="*/ 720000 w 1440000"/>
              <a:gd name="connsiteY4" fmla="*/ 0 h 14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000" h="1440000">
                <a:moveTo>
                  <a:pt x="720000" y="0"/>
                </a:moveTo>
                <a:cubicBezTo>
                  <a:pt x="1117645" y="0"/>
                  <a:pt x="1440000" y="322355"/>
                  <a:pt x="1440000" y="720000"/>
                </a:cubicBezTo>
                <a:cubicBezTo>
                  <a:pt x="1440000" y="1117645"/>
                  <a:pt x="1117645" y="1440000"/>
                  <a:pt x="720000" y="1440000"/>
                </a:cubicBezTo>
                <a:cubicBezTo>
                  <a:pt x="322355" y="1440000"/>
                  <a:pt x="0" y="1117645"/>
                  <a:pt x="0" y="720000"/>
                </a:cubicBezTo>
                <a:cubicBezTo>
                  <a:pt x="0" y="322355"/>
                  <a:pt x="322355" y="0"/>
                  <a:pt x="720000" y="0"/>
                </a:cubicBezTo>
                <a:close/>
              </a:path>
            </a:pathLst>
          </a:custGeom>
          <a:ln w="25400">
            <a:solidFill>
              <a:schemeClr val="accent1">
                <a:lumMod val="60000"/>
                <a:lumOff val="40000"/>
              </a:schemeClr>
            </a:solidFill>
          </a:ln>
        </p:spPr>
        <p:txBody>
          <a:bodyPr wrap="square">
            <a:noAutofit/>
          </a:bodyPr>
          <a:lstStyle/>
          <a:p>
            <a:endParaRPr lang="zh-CN" altLang="en-US"/>
          </a:p>
        </p:txBody>
      </p:sp>
      <p:pic>
        <p:nvPicPr>
          <p:cNvPr id="103" name="图片 102"/>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文-10">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5" name="文本框 54"/>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8" name="文本框 57"/>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03" name="图片占位符 24"/>
          <p:cNvSpPr>
            <a:spLocks noGrp="1"/>
          </p:cNvSpPr>
          <p:nvPr>
            <p:ph type="pic" sz="quarter" idx="14"/>
          </p:nvPr>
        </p:nvSpPr>
        <p:spPr>
          <a:xfrm>
            <a:off x="926456" y="1397795"/>
            <a:ext cx="3200401" cy="4629149"/>
          </a:xfrm>
          <a:custGeom>
            <a:avLst/>
            <a:gdLst>
              <a:gd name="connsiteX0" fmla="*/ 0 w 3200401"/>
              <a:gd name="connsiteY0" fmla="*/ 0 h 4629149"/>
              <a:gd name="connsiteX1" fmla="*/ 3200401 w 3200401"/>
              <a:gd name="connsiteY1" fmla="*/ 0 h 4629149"/>
              <a:gd name="connsiteX2" fmla="*/ 3200401 w 3200401"/>
              <a:gd name="connsiteY2" fmla="*/ 4629149 h 4629149"/>
              <a:gd name="connsiteX3" fmla="*/ 0 w 3200401"/>
              <a:gd name="connsiteY3" fmla="*/ 4629149 h 4629149"/>
            </a:gdLst>
            <a:ahLst/>
            <a:cxnLst>
              <a:cxn ang="0">
                <a:pos x="connsiteX0" y="connsiteY0"/>
              </a:cxn>
              <a:cxn ang="0">
                <a:pos x="connsiteX1" y="connsiteY1"/>
              </a:cxn>
              <a:cxn ang="0">
                <a:pos x="connsiteX2" y="connsiteY2"/>
              </a:cxn>
              <a:cxn ang="0">
                <a:pos x="connsiteX3" y="connsiteY3"/>
              </a:cxn>
            </a:cxnLst>
            <a:rect l="l" t="t" r="r" b="b"/>
            <a:pathLst>
              <a:path w="3200401" h="4629149">
                <a:moveTo>
                  <a:pt x="0" y="0"/>
                </a:moveTo>
                <a:lnTo>
                  <a:pt x="3200401" y="0"/>
                </a:lnTo>
                <a:lnTo>
                  <a:pt x="3200401" y="4629149"/>
                </a:lnTo>
                <a:lnTo>
                  <a:pt x="0" y="4629149"/>
                </a:lnTo>
                <a:close/>
              </a:path>
            </a:pathLst>
          </a:custGeom>
          <a:effectLst>
            <a:outerShdw blurRad="254000" algn="ctr" rotWithShape="0">
              <a:prstClr val="black">
                <a:alpha val="20000"/>
              </a:prstClr>
            </a:outerShdw>
          </a:effectLst>
        </p:spPr>
        <p:txBody>
          <a:bodyPr wrap="square">
            <a:noAutofit/>
          </a:bodyPr>
          <a:lstStyle/>
          <a:p>
            <a:endParaRPr lang="zh-CN" altLang="en-US"/>
          </a:p>
        </p:txBody>
      </p:sp>
      <p:pic>
        <p:nvPicPr>
          <p:cNvPr id="53" name="图片 52"/>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文-11">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8" name="文本框 107"/>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9" name="文本框 108"/>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53" name="图片占位符 13"/>
          <p:cNvSpPr>
            <a:spLocks noGrp="1"/>
          </p:cNvSpPr>
          <p:nvPr>
            <p:ph type="pic" sz="quarter" idx="14"/>
          </p:nvPr>
        </p:nvSpPr>
        <p:spPr>
          <a:xfrm>
            <a:off x="304800" y="9135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55" name="图片占位符 15"/>
          <p:cNvSpPr>
            <a:spLocks noGrp="1"/>
          </p:cNvSpPr>
          <p:nvPr>
            <p:ph type="pic" sz="quarter" idx="15"/>
          </p:nvPr>
        </p:nvSpPr>
        <p:spPr>
          <a:xfrm>
            <a:off x="3297766" y="9135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58" name="图片占位符 16"/>
          <p:cNvSpPr>
            <a:spLocks noGrp="1"/>
          </p:cNvSpPr>
          <p:nvPr>
            <p:ph type="pic" sz="quarter" idx="16"/>
          </p:nvPr>
        </p:nvSpPr>
        <p:spPr>
          <a:xfrm>
            <a:off x="6290732" y="9135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59" name="图片占位符 17"/>
          <p:cNvSpPr>
            <a:spLocks noGrp="1"/>
          </p:cNvSpPr>
          <p:nvPr>
            <p:ph type="pic" sz="quarter" idx="17"/>
          </p:nvPr>
        </p:nvSpPr>
        <p:spPr>
          <a:xfrm>
            <a:off x="9283699" y="9135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104" name="图片占位符 18"/>
          <p:cNvSpPr>
            <a:spLocks noGrp="1"/>
          </p:cNvSpPr>
          <p:nvPr>
            <p:ph type="pic" sz="quarter" idx="18"/>
          </p:nvPr>
        </p:nvSpPr>
        <p:spPr>
          <a:xfrm>
            <a:off x="304800" y="37837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105" name="图片占位符 19"/>
          <p:cNvSpPr>
            <a:spLocks noGrp="1"/>
          </p:cNvSpPr>
          <p:nvPr>
            <p:ph type="pic" sz="quarter" idx="19"/>
          </p:nvPr>
        </p:nvSpPr>
        <p:spPr>
          <a:xfrm>
            <a:off x="3297766" y="37837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106" name="图片占位符 20"/>
          <p:cNvSpPr>
            <a:spLocks noGrp="1"/>
          </p:cNvSpPr>
          <p:nvPr>
            <p:ph type="pic" sz="quarter" idx="20"/>
          </p:nvPr>
        </p:nvSpPr>
        <p:spPr>
          <a:xfrm>
            <a:off x="6290732" y="37837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sp>
        <p:nvSpPr>
          <p:cNvPr id="107" name="图片占位符 21"/>
          <p:cNvSpPr>
            <a:spLocks noGrp="1"/>
          </p:cNvSpPr>
          <p:nvPr>
            <p:ph type="pic" sz="quarter" idx="21"/>
          </p:nvPr>
        </p:nvSpPr>
        <p:spPr>
          <a:xfrm>
            <a:off x="9283699" y="3783782"/>
            <a:ext cx="1498600" cy="1498600"/>
          </a:xfrm>
          <a:custGeom>
            <a:avLst/>
            <a:gdLst>
              <a:gd name="connsiteX0" fmla="*/ 749300 w 1498600"/>
              <a:gd name="connsiteY0" fmla="*/ 0 h 1498600"/>
              <a:gd name="connsiteX1" fmla="*/ 1498600 w 1498600"/>
              <a:gd name="connsiteY1" fmla="*/ 749300 h 1498600"/>
              <a:gd name="connsiteX2" fmla="*/ 749300 w 1498600"/>
              <a:gd name="connsiteY2" fmla="*/ 1498600 h 1498600"/>
              <a:gd name="connsiteX3" fmla="*/ 0 w 1498600"/>
              <a:gd name="connsiteY3" fmla="*/ 749300 h 1498600"/>
              <a:gd name="connsiteX4" fmla="*/ 749300 w 1498600"/>
              <a:gd name="connsiteY4" fmla="*/ 0 h 149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600" h="1498600">
                <a:moveTo>
                  <a:pt x="749300" y="0"/>
                </a:moveTo>
                <a:cubicBezTo>
                  <a:pt x="1163127" y="0"/>
                  <a:pt x="1498600" y="335473"/>
                  <a:pt x="1498600" y="749300"/>
                </a:cubicBezTo>
                <a:cubicBezTo>
                  <a:pt x="1498600" y="1163127"/>
                  <a:pt x="1163127" y="1498600"/>
                  <a:pt x="749300" y="1498600"/>
                </a:cubicBezTo>
                <a:cubicBezTo>
                  <a:pt x="335473" y="1498600"/>
                  <a:pt x="0" y="1163127"/>
                  <a:pt x="0" y="749300"/>
                </a:cubicBezTo>
                <a:cubicBezTo>
                  <a:pt x="0" y="335473"/>
                  <a:pt x="335473" y="0"/>
                  <a:pt x="749300" y="0"/>
                </a:cubicBezTo>
                <a:close/>
              </a:path>
            </a:pathLst>
          </a:custGeom>
          <a:ln>
            <a:gradFill flip="none" rotWithShape="1">
              <a:gsLst>
                <a:gs pos="0">
                  <a:schemeClr val="accent1">
                    <a:lumMod val="20000"/>
                    <a:lumOff val="80000"/>
                    <a:alpha val="0"/>
                  </a:schemeClr>
                </a:gs>
                <a:gs pos="100000">
                  <a:schemeClr val="accent1">
                    <a:lumMod val="40000"/>
                    <a:lumOff val="60000"/>
                  </a:schemeClr>
                </a:gs>
              </a:gsLst>
              <a:lin ang="2700000" scaled="1"/>
              <a:tileRect/>
            </a:gradFill>
          </a:ln>
        </p:spPr>
        <p:txBody>
          <a:bodyPr wrap="square">
            <a:noAutofit/>
          </a:bodyPr>
          <a:lstStyle/>
          <a:p>
            <a:endParaRPr lang="zh-CN" altLang="en-US"/>
          </a:p>
        </p:txBody>
      </p:sp>
      <p:pic>
        <p:nvPicPr>
          <p:cNvPr id="103" name="图片 102"/>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章节标题">
    <p:spTree>
      <p:nvGrpSpPr>
        <p:cNvPr id="1" name=""/>
        <p:cNvGrpSpPr/>
        <p:nvPr/>
      </p:nvGrpSpPr>
      <p:grpSpPr>
        <a:xfrm>
          <a:off x="0" y="0"/>
          <a:ext cx="0" cy="0"/>
          <a:chOff x="0" y="0"/>
          <a:chExt cx="0" cy="0"/>
        </a:xfrm>
      </p:grpSpPr>
      <p:sp>
        <p:nvSpPr>
          <p:cNvPr id="8" name="矩形 7"/>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9" name="文本框 58"/>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60" name="任意多边形: 形状 59"/>
          <p:cNvSpPr/>
          <p:nvPr userDrawn="1"/>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71706" y="150878"/>
            <a:ext cx="1908000" cy="45498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文-01">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3" name="文本框 102"/>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4" name="文本框 103"/>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53" name="矩形 52"/>
          <p:cNvSpPr/>
          <p:nvPr userDrawn="1"/>
        </p:nvSpPr>
        <p:spPr>
          <a:xfrm>
            <a:off x="660400" y="1899000"/>
            <a:ext cx="10858500" cy="3060000"/>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600000" tIns="36000" rIns="540000" bIns="36000" rtlCol="0" anchor="ctr"/>
          <a:lstStyle/>
          <a:p>
            <a:pPr indent="457200" algn="just">
              <a:lnSpc>
                <a:spcPct val="150000"/>
              </a:lnSpc>
            </a:pPr>
            <a:endParaRPr lang="zh-CN" altLang="en-US" spc="100" dirty="0">
              <a:solidFill>
                <a:schemeClr val="tx1">
                  <a:lumMod val="65000"/>
                  <a:lumOff val="35000"/>
                </a:schemeClr>
              </a:solidFill>
            </a:endParaRPr>
          </a:p>
        </p:txBody>
      </p:sp>
      <p:sp>
        <p:nvSpPr>
          <p:cNvPr id="55" name="矩形 54"/>
          <p:cNvSpPr/>
          <p:nvPr userDrawn="1"/>
        </p:nvSpPr>
        <p:spPr>
          <a:xfrm>
            <a:off x="11201400" y="1899000"/>
            <a:ext cx="317500" cy="3060000"/>
          </a:xfrm>
          <a:prstGeom prst="rect">
            <a:avLst/>
          </a:prstGeom>
          <a:pattFill prst="wdUpDiag">
            <a:fgClr>
              <a:schemeClr val="accent1">
                <a:lumMod val="60000"/>
                <a:lumOff val="40000"/>
              </a:schemeClr>
            </a:fgClr>
            <a:bgClr>
              <a:schemeClr val="accent1"/>
            </a:bgClr>
          </a:patt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图片占位符 57"/>
          <p:cNvSpPr>
            <a:spLocks noGrp="1"/>
          </p:cNvSpPr>
          <p:nvPr>
            <p:ph type="pic" sz="quarter" idx="13"/>
          </p:nvPr>
        </p:nvSpPr>
        <p:spPr>
          <a:xfrm>
            <a:off x="660400" y="1752600"/>
            <a:ext cx="3352800" cy="3352800"/>
          </a:xfrm>
          <a:custGeom>
            <a:avLst/>
            <a:gdLst>
              <a:gd name="connsiteX0" fmla="*/ 139711 w 3352800"/>
              <a:gd name="connsiteY0" fmla="*/ 0 h 3352800"/>
              <a:gd name="connsiteX1" fmla="*/ 3213089 w 3352800"/>
              <a:gd name="connsiteY1" fmla="*/ 0 h 3352800"/>
              <a:gd name="connsiteX2" fmla="*/ 3352800 w 3352800"/>
              <a:gd name="connsiteY2" fmla="*/ 139711 h 3352800"/>
              <a:gd name="connsiteX3" fmla="*/ 3352800 w 3352800"/>
              <a:gd name="connsiteY3" fmla="*/ 3213089 h 3352800"/>
              <a:gd name="connsiteX4" fmla="*/ 3213089 w 3352800"/>
              <a:gd name="connsiteY4" fmla="*/ 3352800 h 3352800"/>
              <a:gd name="connsiteX5" fmla="*/ 139711 w 3352800"/>
              <a:gd name="connsiteY5" fmla="*/ 3352800 h 3352800"/>
              <a:gd name="connsiteX6" fmla="*/ 0 w 3352800"/>
              <a:gd name="connsiteY6" fmla="*/ 3213089 h 3352800"/>
              <a:gd name="connsiteX7" fmla="*/ 0 w 3352800"/>
              <a:gd name="connsiteY7" fmla="*/ 139711 h 3352800"/>
              <a:gd name="connsiteX8" fmla="*/ 139711 w 3352800"/>
              <a:gd name="connsiteY8" fmla="*/ 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2800" h="3352800">
                <a:moveTo>
                  <a:pt x="139711" y="0"/>
                </a:moveTo>
                <a:lnTo>
                  <a:pt x="3213089" y="0"/>
                </a:lnTo>
                <a:cubicBezTo>
                  <a:pt x="3290249" y="0"/>
                  <a:pt x="3352800" y="62551"/>
                  <a:pt x="3352800" y="139711"/>
                </a:cubicBezTo>
                <a:lnTo>
                  <a:pt x="3352800" y="3213089"/>
                </a:lnTo>
                <a:cubicBezTo>
                  <a:pt x="3352800" y="3290249"/>
                  <a:pt x="3290249" y="3352800"/>
                  <a:pt x="3213089" y="3352800"/>
                </a:cubicBezTo>
                <a:lnTo>
                  <a:pt x="139711" y="3352800"/>
                </a:lnTo>
                <a:cubicBezTo>
                  <a:pt x="62551" y="3352800"/>
                  <a:pt x="0" y="3290249"/>
                  <a:pt x="0" y="3213089"/>
                </a:cubicBezTo>
                <a:lnTo>
                  <a:pt x="0" y="139711"/>
                </a:lnTo>
                <a:cubicBezTo>
                  <a:pt x="0" y="62551"/>
                  <a:pt x="62551" y="0"/>
                  <a:pt x="139711" y="0"/>
                </a:cubicBezTo>
                <a:close/>
              </a:path>
            </a:pathLst>
          </a:custGeom>
          <a:ln w="19050">
            <a:solidFill>
              <a:schemeClr val="accent1"/>
            </a:solidFill>
          </a:ln>
        </p:spPr>
        <p:txBody>
          <a:bodyPr wrap="square">
            <a:noAutofit/>
          </a:bodyPr>
          <a:lstStyle/>
          <a:p>
            <a:endParaRPr lang="zh-CN" altLang="en-US"/>
          </a:p>
        </p:txBody>
      </p:sp>
      <p:pic>
        <p:nvPicPr>
          <p:cNvPr id="59" name="图片 58"/>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图文-02">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8" name="文本框 107"/>
          <p:cNvSpPr txBox="1"/>
          <p:nvPr userDrawn="1"/>
        </p:nvSpPr>
        <p:spPr>
          <a:xfrm>
            <a:off x="566794" y="659888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9" name="文本框 108"/>
          <p:cNvSpPr txBox="1"/>
          <p:nvPr userDrawn="1"/>
        </p:nvSpPr>
        <p:spPr>
          <a:xfrm>
            <a:off x="8114228" y="659888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59" name="矩形 58"/>
          <p:cNvSpPr/>
          <p:nvPr userDrawn="1"/>
        </p:nvSpPr>
        <p:spPr>
          <a:xfrm>
            <a:off x="660400" y="1547230"/>
            <a:ext cx="10858500" cy="2025300"/>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2520000" tIns="36000" rIns="540000" bIns="36000" rtlCol="0" anchor="ctr"/>
          <a:lstStyle/>
          <a:p>
            <a:pPr indent="457200" algn="just">
              <a:lnSpc>
                <a:spcPct val="150000"/>
              </a:lnSpc>
            </a:pPr>
            <a:endParaRPr lang="zh-CN" altLang="en-US" spc="100" dirty="0">
              <a:solidFill>
                <a:schemeClr val="tx1">
                  <a:lumMod val="65000"/>
                  <a:lumOff val="35000"/>
                </a:schemeClr>
              </a:solidFill>
            </a:endParaRPr>
          </a:p>
        </p:txBody>
      </p:sp>
      <p:sp>
        <p:nvSpPr>
          <p:cNvPr id="103" name="矩形 102"/>
          <p:cNvSpPr/>
          <p:nvPr userDrawn="1"/>
        </p:nvSpPr>
        <p:spPr>
          <a:xfrm>
            <a:off x="11201400" y="1547230"/>
            <a:ext cx="317500" cy="2025300"/>
          </a:xfrm>
          <a:prstGeom prst="rect">
            <a:avLst/>
          </a:prstGeom>
          <a:pattFill prst="wdUpDiag">
            <a:fgClr>
              <a:schemeClr val="accent1">
                <a:lumMod val="60000"/>
                <a:lumOff val="40000"/>
              </a:schemeClr>
            </a:fgClr>
            <a:bgClr>
              <a:schemeClr val="accent1"/>
            </a:bgClr>
          </a:patt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userDrawn="1"/>
        </p:nvSpPr>
        <p:spPr>
          <a:xfrm>
            <a:off x="660400" y="4036780"/>
            <a:ext cx="10858500" cy="2025300"/>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0000" tIns="36000" rIns="2520000" bIns="36000" rtlCol="0" anchor="ctr"/>
          <a:lstStyle/>
          <a:p>
            <a:pPr indent="457200" algn="just">
              <a:lnSpc>
                <a:spcPct val="150000"/>
              </a:lnSpc>
            </a:pPr>
            <a:endParaRPr lang="zh-CN" altLang="en-US" spc="100" dirty="0">
              <a:solidFill>
                <a:schemeClr val="tx1">
                  <a:lumMod val="65000"/>
                  <a:lumOff val="35000"/>
                </a:schemeClr>
              </a:solidFill>
            </a:endParaRPr>
          </a:p>
        </p:txBody>
      </p:sp>
      <p:sp>
        <p:nvSpPr>
          <p:cNvPr id="105" name="矩形 104"/>
          <p:cNvSpPr/>
          <p:nvPr userDrawn="1"/>
        </p:nvSpPr>
        <p:spPr>
          <a:xfrm>
            <a:off x="650554" y="4036780"/>
            <a:ext cx="317500" cy="2025300"/>
          </a:xfrm>
          <a:prstGeom prst="rect">
            <a:avLst/>
          </a:prstGeom>
          <a:pattFill prst="wdUpDiag">
            <a:fgClr>
              <a:schemeClr val="accent1">
                <a:lumMod val="60000"/>
                <a:lumOff val="40000"/>
              </a:schemeClr>
            </a:fgClr>
            <a:bgClr>
              <a:schemeClr val="accent1"/>
            </a:bgClr>
          </a:patt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图片占位符 105"/>
          <p:cNvSpPr>
            <a:spLocks noGrp="1"/>
          </p:cNvSpPr>
          <p:nvPr>
            <p:ph type="pic" sz="quarter" idx="13"/>
          </p:nvPr>
        </p:nvSpPr>
        <p:spPr>
          <a:xfrm>
            <a:off x="660400" y="1400830"/>
            <a:ext cx="2343150" cy="2343150"/>
          </a:xfrm>
          <a:custGeom>
            <a:avLst/>
            <a:gdLst>
              <a:gd name="connsiteX0" fmla="*/ 97639 w 2343150"/>
              <a:gd name="connsiteY0" fmla="*/ 0 h 2343150"/>
              <a:gd name="connsiteX1" fmla="*/ 2245511 w 2343150"/>
              <a:gd name="connsiteY1" fmla="*/ 0 h 2343150"/>
              <a:gd name="connsiteX2" fmla="*/ 2343150 w 2343150"/>
              <a:gd name="connsiteY2" fmla="*/ 97639 h 2343150"/>
              <a:gd name="connsiteX3" fmla="*/ 2343150 w 2343150"/>
              <a:gd name="connsiteY3" fmla="*/ 2245511 h 2343150"/>
              <a:gd name="connsiteX4" fmla="*/ 2245511 w 2343150"/>
              <a:gd name="connsiteY4" fmla="*/ 2343150 h 2343150"/>
              <a:gd name="connsiteX5" fmla="*/ 97639 w 2343150"/>
              <a:gd name="connsiteY5" fmla="*/ 2343150 h 2343150"/>
              <a:gd name="connsiteX6" fmla="*/ 0 w 2343150"/>
              <a:gd name="connsiteY6" fmla="*/ 2245511 h 2343150"/>
              <a:gd name="connsiteX7" fmla="*/ 0 w 2343150"/>
              <a:gd name="connsiteY7" fmla="*/ 97639 h 2343150"/>
              <a:gd name="connsiteX8" fmla="*/ 97639 w 2343150"/>
              <a:gd name="connsiteY8" fmla="*/ 0 h 23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150" h="2343150">
                <a:moveTo>
                  <a:pt x="97639" y="0"/>
                </a:moveTo>
                <a:lnTo>
                  <a:pt x="2245511" y="0"/>
                </a:lnTo>
                <a:cubicBezTo>
                  <a:pt x="2299436" y="0"/>
                  <a:pt x="2343150" y="43714"/>
                  <a:pt x="2343150" y="97639"/>
                </a:cubicBezTo>
                <a:lnTo>
                  <a:pt x="2343150" y="2245511"/>
                </a:lnTo>
                <a:cubicBezTo>
                  <a:pt x="2343150" y="2299436"/>
                  <a:pt x="2299436" y="2343150"/>
                  <a:pt x="2245511" y="2343150"/>
                </a:cubicBezTo>
                <a:lnTo>
                  <a:pt x="97639" y="2343150"/>
                </a:lnTo>
                <a:cubicBezTo>
                  <a:pt x="43714" y="2343150"/>
                  <a:pt x="0" y="2299436"/>
                  <a:pt x="0" y="2245511"/>
                </a:cubicBezTo>
                <a:lnTo>
                  <a:pt x="0" y="97639"/>
                </a:lnTo>
                <a:cubicBezTo>
                  <a:pt x="0" y="43714"/>
                  <a:pt x="43714" y="0"/>
                  <a:pt x="97639" y="0"/>
                </a:cubicBezTo>
                <a:close/>
              </a:path>
            </a:pathLst>
          </a:custGeom>
          <a:ln w="19050">
            <a:solidFill>
              <a:schemeClr val="accent1"/>
            </a:solidFill>
          </a:ln>
        </p:spPr>
        <p:txBody>
          <a:bodyPr wrap="square">
            <a:noAutofit/>
          </a:bodyPr>
          <a:lstStyle/>
          <a:p>
            <a:endParaRPr lang="zh-CN" altLang="en-US"/>
          </a:p>
        </p:txBody>
      </p:sp>
      <p:sp>
        <p:nvSpPr>
          <p:cNvPr id="107" name="图片占位符 106"/>
          <p:cNvSpPr>
            <a:spLocks noGrp="1"/>
          </p:cNvSpPr>
          <p:nvPr>
            <p:ph type="pic" sz="quarter" idx="14"/>
          </p:nvPr>
        </p:nvSpPr>
        <p:spPr>
          <a:xfrm>
            <a:off x="9175750" y="3890380"/>
            <a:ext cx="2343150" cy="2343150"/>
          </a:xfrm>
          <a:custGeom>
            <a:avLst/>
            <a:gdLst>
              <a:gd name="connsiteX0" fmla="*/ 97639 w 2343150"/>
              <a:gd name="connsiteY0" fmla="*/ 0 h 2343150"/>
              <a:gd name="connsiteX1" fmla="*/ 2245511 w 2343150"/>
              <a:gd name="connsiteY1" fmla="*/ 0 h 2343150"/>
              <a:gd name="connsiteX2" fmla="*/ 2343150 w 2343150"/>
              <a:gd name="connsiteY2" fmla="*/ 97639 h 2343150"/>
              <a:gd name="connsiteX3" fmla="*/ 2343150 w 2343150"/>
              <a:gd name="connsiteY3" fmla="*/ 2245511 h 2343150"/>
              <a:gd name="connsiteX4" fmla="*/ 2245511 w 2343150"/>
              <a:gd name="connsiteY4" fmla="*/ 2343150 h 2343150"/>
              <a:gd name="connsiteX5" fmla="*/ 97639 w 2343150"/>
              <a:gd name="connsiteY5" fmla="*/ 2343150 h 2343150"/>
              <a:gd name="connsiteX6" fmla="*/ 0 w 2343150"/>
              <a:gd name="connsiteY6" fmla="*/ 2245511 h 2343150"/>
              <a:gd name="connsiteX7" fmla="*/ 0 w 2343150"/>
              <a:gd name="connsiteY7" fmla="*/ 97639 h 2343150"/>
              <a:gd name="connsiteX8" fmla="*/ 97639 w 2343150"/>
              <a:gd name="connsiteY8" fmla="*/ 0 h 23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150" h="2343150">
                <a:moveTo>
                  <a:pt x="97639" y="0"/>
                </a:moveTo>
                <a:lnTo>
                  <a:pt x="2245511" y="0"/>
                </a:lnTo>
                <a:cubicBezTo>
                  <a:pt x="2299436" y="0"/>
                  <a:pt x="2343150" y="43714"/>
                  <a:pt x="2343150" y="97639"/>
                </a:cubicBezTo>
                <a:lnTo>
                  <a:pt x="2343150" y="2245511"/>
                </a:lnTo>
                <a:cubicBezTo>
                  <a:pt x="2343150" y="2299436"/>
                  <a:pt x="2299436" y="2343150"/>
                  <a:pt x="2245511" y="2343150"/>
                </a:cubicBezTo>
                <a:lnTo>
                  <a:pt x="97639" y="2343150"/>
                </a:lnTo>
                <a:cubicBezTo>
                  <a:pt x="43714" y="2343150"/>
                  <a:pt x="0" y="2299436"/>
                  <a:pt x="0" y="2245511"/>
                </a:cubicBezTo>
                <a:lnTo>
                  <a:pt x="0" y="97639"/>
                </a:lnTo>
                <a:cubicBezTo>
                  <a:pt x="0" y="43714"/>
                  <a:pt x="43714" y="0"/>
                  <a:pt x="97639" y="0"/>
                </a:cubicBezTo>
                <a:close/>
              </a:path>
            </a:pathLst>
          </a:custGeom>
          <a:ln w="19050">
            <a:solidFill>
              <a:schemeClr val="accent1"/>
            </a:solidFill>
          </a:ln>
        </p:spPr>
        <p:txBody>
          <a:bodyPr wrap="square">
            <a:noAutofit/>
          </a:bodyPr>
          <a:lstStyle/>
          <a:p>
            <a:endParaRPr lang="zh-CN" altLang="en-US"/>
          </a:p>
        </p:txBody>
      </p:sp>
      <p:pic>
        <p:nvPicPr>
          <p:cNvPr id="58" name="图片 57"/>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图文-03">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5" name="文本框 54"/>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8" name="文本框 57"/>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08" name="图片占位符 107"/>
          <p:cNvSpPr>
            <a:spLocks noGrp="1"/>
          </p:cNvSpPr>
          <p:nvPr>
            <p:ph type="pic" sz="quarter" idx="13"/>
          </p:nvPr>
        </p:nvSpPr>
        <p:spPr>
          <a:xfrm>
            <a:off x="673100" y="1342702"/>
            <a:ext cx="10845800" cy="3536950"/>
          </a:xfrm>
          <a:custGeom>
            <a:avLst/>
            <a:gdLst>
              <a:gd name="connsiteX0" fmla="*/ 0 w 10845800"/>
              <a:gd name="connsiteY0" fmla="*/ 0 h 3536950"/>
              <a:gd name="connsiteX1" fmla="*/ 10845800 w 10845800"/>
              <a:gd name="connsiteY1" fmla="*/ 0 h 3536950"/>
              <a:gd name="connsiteX2" fmla="*/ 10845800 w 10845800"/>
              <a:gd name="connsiteY2" fmla="*/ 3536950 h 3536950"/>
              <a:gd name="connsiteX3" fmla="*/ 0 w 10845800"/>
              <a:gd name="connsiteY3" fmla="*/ 3536950 h 3536950"/>
            </a:gdLst>
            <a:ahLst/>
            <a:cxnLst>
              <a:cxn ang="0">
                <a:pos x="connsiteX0" y="connsiteY0"/>
              </a:cxn>
              <a:cxn ang="0">
                <a:pos x="connsiteX1" y="connsiteY1"/>
              </a:cxn>
              <a:cxn ang="0">
                <a:pos x="connsiteX2" y="connsiteY2"/>
              </a:cxn>
              <a:cxn ang="0">
                <a:pos x="connsiteX3" y="connsiteY3"/>
              </a:cxn>
            </a:cxnLst>
            <a:rect l="l" t="t" r="r" b="b"/>
            <a:pathLst>
              <a:path w="10845800" h="3536950">
                <a:moveTo>
                  <a:pt x="0" y="0"/>
                </a:moveTo>
                <a:lnTo>
                  <a:pt x="10845800" y="0"/>
                </a:lnTo>
                <a:lnTo>
                  <a:pt x="10845800" y="3536950"/>
                </a:lnTo>
                <a:lnTo>
                  <a:pt x="0" y="3536950"/>
                </a:lnTo>
                <a:close/>
              </a:path>
            </a:pathLst>
          </a:custGeom>
        </p:spPr>
        <p:txBody>
          <a:bodyPr wrap="square">
            <a:noAutofit/>
          </a:bodyPr>
          <a:lstStyle/>
          <a:p>
            <a:endParaRPr lang="zh-CN" altLang="en-US"/>
          </a:p>
        </p:txBody>
      </p:sp>
      <p:pic>
        <p:nvPicPr>
          <p:cNvPr id="53" name="图片 52"/>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图文-04">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7" name="文本框 106"/>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8" name="文本框 107"/>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53" name="í$líḑé"/>
          <p:cNvSpPr/>
          <p:nvPr userDrawn="1"/>
        </p:nvSpPr>
        <p:spPr bwMode="auto">
          <a:xfrm>
            <a:off x="1180545" y="2151500"/>
            <a:ext cx="4259651" cy="2868154"/>
          </a:xfrm>
          <a:custGeom>
            <a:avLst/>
            <a:gdLst>
              <a:gd name="T0" fmla="*/ 1203 w 1203"/>
              <a:gd name="T1" fmla="*/ 773 h 810"/>
              <a:gd name="T2" fmla="*/ 1176 w 1203"/>
              <a:gd name="T3" fmla="*/ 810 h 810"/>
              <a:gd name="T4" fmla="*/ 28 w 1203"/>
              <a:gd name="T5" fmla="*/ 810 h 810"/>
              <a:gd name="T6" fmla="*/ 0 w 1203"/>
              <a:gd name="T7" fmla="*/ 773 h 810"/>
              <a:gd name="T8" fmla="*/ 0 w 1203"/>
              <a:gd name="T9" fmla="*/ 37 h 810"/>
              <a:gd name="T10" fmla="*/ 28 w 1203"/>
              <a:gd name="T11" fmla="*/ 0 h 810"/>
              <a:gd name="T12" fmla="*/ 1176 w 1203"/>
              <a:gd name="T13" fmla="*/ 0 h 810"/>
              <a:gd name="T14" fmla="*/ 1203 w 1203"/>
              <a:gd name="T15" fmla="*/ 37 h 810"/>
              <a:gd name="T16" fmla="*/ 1203 w 1203"/>
              <a:gd name="T17" fmla="*/ 773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3" h="810">
                <a:moveTo>
                  <a:pt x="1203" y="773"/>
                </a:moveTo>
                <a:cubicBezTo>
                  <a:pt x="1203" y="794"/>
                  <a:pt x="1191" y="810"/>
                  <a:pt x="1176" y="810"/>
                </a:cubicBezTo>
                <a:cubicBezTo>
                  <a:pt x="28" y="810"/>
                  <a:pt x="28" y="810"/>
                  <a:pt x="28" y="810"/>
                </a:cubicBezTo>
                <a:cubicBezTo>
                  <a:pt x="12" y="810"/>
                  <a:pt x="0" y="794"/>
                  <a:pt x="0" y="773"/>
                </a:cubicBezTo>
                <a:cubicBezTo>
                  <a:pt x="0" y="37"/>
                  <a:pt x="0" y="37"/>
                  <a:pt x="0" y="37"/>
                </a:cubicBezTo>
                <a:cubicBezTo>
                  <a:pt x="0" y="16"/>
                  <a:pt x="12" y="0"/>
                  <a:pt x="28" y="0"/>
                </a:cubicBezTo>
                <a:cubicBezTo>
                  <a:pt x="1176" y="0"/>
                  <a:pt x="1176" y="0"/>
                  <a:pt x="1176" y="0"/>
                </a:cubicBezTo>
                <a:cubicBezTo>
                  <a:pt x="1191" y="0"/>
                  <a:pt x="1203" y="16"/>
                  <a:pt x="1203" y="37"/>
                </a:cubicBezTo>
                <a:lnTo>
                  <a:pt x="1203" y="773"/>
                </a:lnTo>
                <a:close/>
              </a:path>
            </a:pathLst>
          </a:custGeom>
          <a:solidFill>
            <a:schemeClr val="tx1">
              <a:lumMod val="85000"/>
              <a:lumOff val="15000"/>
            </a:schemeClr>
          </a:solidFill>
          <a:ln>
            <a:noFill/>
          </a:ln>
        </p:spPr>
        <p:txBody>
          <a:bodyPr wrap="square" lIns="91440" tIns="45720" rIns="91440" bIns="45720" anchor="ctr">
            <a:normAutofit/>
          </a:bodyPr>
          <a:lstStyle/>
          <a:p>
            <a:pPr algn="ctr"/>
          </a:p>
        </p:txBody>
      </p:sp>
      <p:sp>
        <p:nvSpPr>
          <p:cNvPr id="58" name="íṣlîḓé"/>
          <p:cNvSpPr/>
          <p:nvPr userDrawn="1"/>
        </p:nvSpPr>
        <p:spPr bwMode="auto">
          <a:xfrm>
            <a:off x="419224" y="5041796"/>
            <a:ext cx="5746526" cy="141364"/>
          </a:xfrm>
          <a:custGeom>
            <a:avLst/>
            <a:gdLst>
              <a:gd name="T0" fmla="*/ 10 w 1623"/>
              <a:gd name="T1" fmla="*/ 6 h 40"/>
              <a:gd name="T2" fmla="*/ 71 w 1623"/>
              <a:gd name="T3" fmla="*/ 40 h 40"/>
              <a:gd name="T4" fmla="*/ 1560 w 1623"/>
              <a:gd name="T5" fmla="*/ 40 h 40"/>
              <a:gd name="T6" fmla="*/ 1623 w 1623"/>
              <a:gd name="T7" fmla="*/ 13 h 40"/>
              <a:gd name="T8" fmla="*/ 1623 w 1623"/>
              <a:gd name="T9" fmla="*/ 0 h 40"/>
              <a:gd name="T10" fmla="*/ 10 w 1623"/>
              <a:gd name="T11" fmla="*/ 6 h 40"/>
            </a:gdLst>
            <a:ahLst/>
            <a:cxnLst>
              <a:cxn ang="0">
                <a:pos x="T0" y="T1"/>
              </a:cxn>
              <a:cxn ang="0">
                <a:pos x="T2" y="T3"/>
              </a:cxn>
              <a:cxn ang="0">
                <a:pos x="T4" y="T5"/>
              </a:cxn>
              <a:cxn ang="0">
                <a:pos x="T6" y="T7"/>
              </a:cxn>
              <a:cxn ang="0">
                <a:pos x="T8" y="T9"/>
              </a:cxn>
              <a:cxn ang="0">
                <a:pos x="T10" y="T11"/>
              </a:cxn>
            </a:cxnLst>
            <a:rect l="0" t="0" r="r" b="b"/>
            <a:pathLst>
              <a:path w="1623" h="40">
                <a:moveTo>
                  <a:pt x="10" y="6"/>
                </a:moveTo>
                <a:cubicBezTo>
                  <a:pt x="10" y="6"/>
                  <a:pt x="0" y="24"/>
                  <a:pt x="71" y="40"/>
                </a:cubicBezTo>
                <a:cubicBezTo>
                  <a:pt x="1560" y="40"/>
                  <a:pt x="1560" y="40"/>
                  <a:pt x="1560" y="40"/>
                </a:cubicBezTo>
                <a:cubicBezTo>
                  <a:pt x="1560" y="40"/>
                  <a:pt x="1610" y="37"/>
                  <a:pt x="1623" y="13"/>
                </a:cubicBezTo>
                <a:cubicBezTo>
                  <a:pt x="1623" y="0"/>
                  <a:pt x="1623" y="0"/>
                  <a:pt x="1623" y="0"/>
                </a:cubicBezTo>
                <a:lnTo>
                  <a:pt x="10" y="6"/>
                </a:lnTo>
                <a:close/>
              </a:path>
            </a:pathLst>
          </a:custGeom>
          <a:solidFill>
            <a:schemeClr val="tx1">
              <a:lumMod val="65000"/>
              <a:lumOff val="35000"/>
            </a:schemeClr>
          </a:solidFill>
          <a:ln>
            <a:noFill/>
          </a:ln>
        </p:spPr>
        <p:txBody>
          <a:bodyPr wrap="square" lIns="91440" tIns="45720" rIns="91440" bIns="45720" anchor="ctr">
            <a:normAutofit fontScale="25000" lnSpcReduction="20000"/>
          </a:bodyPr>
          <a:lstStyle/>
          <a:p>
            <a:pPr algn="ctr"/>
          </a:p>
        </p:txBody>
      </p:sp>
      <p:sp>
        <p:nvSpPr>
          <p:cNvPr id="59" name="íŝ1íďê"/>
          <p:cNvSpPr/>
          <p:nvPr userDrawn="1"/>
        </p:nvSpPr>
        <p:spPr bwMode="auto">
          <a:xfrm>
            <a:off x="451584" y="4927682"/>
            <a:ext cx="5724385" cy="177131"/>
          </a:xfrm>
          <a:custGeom>
            <a:avLst/>
            <a:gdLst>
              <a:gd name="T0" fmla="*/ 1 w 1617"/>
              <a:gd name="T1" fmla="*/ 0 h 50"/>
              <a:gd name="T2" fmla="*/ 1615 w 1617"/>
              <a:gd name="T3" fmla="*/ 0 h 50"/>
              <a:gd name="T4" fmla="*/ 1615 w 1617"/>
              <a:gd name="T5" fmla="*/ 41 h 50"/>
              <a:gd name="T6" fmla="*/ 1598 w 1617"/>
              <a:gd name="T7" fmla="*/ 46 h 50"/>
              <a:gd name="T8" fmla="*/ 17 w 1617"/>
              <a:gd name="T9" fmla="*/ 46 h 50"/>
              <a:gd name="T10" fmla="*/ 0 w 1617"/>
              <a:gd name="T11" fmla="*/ 40 h 50"/>
              <a:gd name="T12" fmla="*/ 1 w 161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617" h="50">
                <a:moveTo>
                  <a:pt x="1" y="0"/>
                </a:moveTo>
                <a:cubicBezTo>
                  <a:pt x="1615" y="0"/>
                  <a:pt x="1615" y="0"/>
                  <a:pt x="1615" y="0"/>
                </a:cubicBezTo>
                <a:cubicBezTo>
                  <a:pt x="1615" y="41"/>
                  <a:pt x="1615" y="41"/>
                  <a:pt x="1615" y="41"/>
                </a:cubicBezTo>
                <a:cubicBezTo>
                  <a:pt x="1615" y="41"/>
                  <a:pt x="1617" y="47"/>
                  <a:pt x="1598" y="46"/>
                </a:cubicBezTo>
                <a:cubicBezTo>
                  <a:pt x="17" y="46"/>
                  <a:pt x="17" y="46"/>
                  <a:pt x="17" y="46"/>
                </a:cubicBezTo>
                <a:cubicBezTo>
                  <a:pt x="17" y="46"/>
                  <a:pt x="2" y="50"/>
                  <a:pt x="0" y="40"/>
                </a:cubicBezTo>
                <a:lnTo>
                  <a:pt x="1" y="0"/>
                </a:lnTo>
                <a:close/>
              </a:path>
            </a:pathLst>
          </a:custGeom>
          <a:solidFill>
            <a:schemeClr val="bg1">
              <a:lumMod val="65000"/>
            </a:schemeClr>
          </a:solidFill>
          <a:ln>
            <a:noFill/>
          </a:ln>
        </p:spPr>
        <p:txBody>
          <a:bodyPr wrap="square" lIns="91440" tIns="45720" rIns="91440" bIns="45720" anchor="ctr">
            <a:normAutofit fontScale="40000" lnSpcReduction="20000"/>
          </a:bodyPr>
          <a:lstStyle/>
          <a:p>
            <a:pPr algn="ctr"/>
          </a:p>
        </p:txBody>
      </p:sp>
      <p:sp>
        <p:nvSpPr>
          <p:cNvPr id="103" name="ïšlîḍê"/>
          <p:cNvSpPr/>
          <p:nvPr userDrawn="1"/>
        </p:nvSpPr>
        <p:spPr bwMode="auto">
          <a:xfrm>
            <a:off x="5690563" y="5002622"/>
            <a:ext cx="212897" cy="20438"/>
          </a:xfrm>
          <a:custGeom>
            <a:avLst/>
            <a:gdLst>
              <a:gd name="T0" fmla="*/ 60 w 60"/>
              <a:gd name="T1" fmla="*/ 3 h 6"/>
              <a:gd name="T2" fmla="*/ 57 w 60"/>
              <a:gd name="T3" fmla="*/ 6 h 6"/>
              <a:gd name="T4" fmla="*/ 3 w 60"/>
              <a:gd name="T5" fmla="*/ 6 h 6"/>
              <a:gd name="T6" fmla="*/ 0 w 60"/>
              <a:gd name="T7" fmla="*/ 3 h 6"/>
              <a:gd name="T8" fmla="*/ 0 w 60"/>
              <a:gd name="T9" fmla="*/ 3 h 6"/>
              <a:gd name="T10" fmla="*/ 3 w 60"/>
              <a:gd name="T11" fmla="*/ 0 h 6"/>
              <a:gd name="T12" fmla="*/ 57 w 60"/>
              <a:gd name="T13" fmla="*/ 0 h 6"/>
              <a:gd name="T14" fmla="*/ 60 w 60"/>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6">
                <a:moveTo>
                  <a:pt x="60" y="3"/>
                </a:moveTo>
                <a:cubicBezTo>
                  <a:pt x="60" y="5"/>
                  <a:pt x="59" y="6"/>
                  <a:pt x="57" y="6"/>
                </a:cubicBezTo>
                <a:cubicBezTo>
                  <a:pt x="3" y="6"/>
                  <a:pt x="3" y="6"/>
                  <a:pt x="3" y="6"/>
                </a:cubicBezTo>
                <a:cubicBezTo>
                  <a:pt x="1" y="6"/>
                  <a:pt x="0" y="5"/>
                  <a:pt x="0" y="3"/>
                </a:cubicBezTo>
                <a:cubicBezTo>
                  <a:pt x="0" y="3"/>
                  <a:pt x="0" y="3"/>
                  <a:pt x="0" y="3"/>
                </a:cubicBezTo>
                <a:cubicBezTo>
                  <a:pt x="0" y="2"/>
                  <a:pt x="1" y="0"/>
                  <a:pt x="3" y="0"/>
                </a:cubicBezTo>
                <a:cubicBezTo>
                  <a:pt x="57" y="0"/>
                  <a:pt x="57" y="0"/>
                  <a:pt x="57" y="0"/>
                </a:cubicBezTo>
                <a:cubicBezTo>
                  <a:pt x="59" y="0"/>
                  <a:pt x="60" y="2"/>
                  <a:pt x="60" y="3"/>
                </a:cubicBezTo>
                <a:close/>
              </a:path>
            </a:pathLst>
          </a:custGeom>
          <a:solidFill>
            <a:srgbClr val="152C34"/>
          </a:solidFill>
          <a:ln w="9525">
            <a:solidFill>
              <a:srgbClr val="000000"/>
            </a:solidFill>
            <a:round/>
          </a:ln>
        </p:spPr>
        <p:txBody>
          <a:bodyPr wrap="square" lIns="91440" tIns="45720" rIns="91440" bIns="45720" anchor="ctr">
            <a:normAutofit fontScale="25000" lnSpcReduction="20000"/>
          </a:bodyPr>
          <a:lstStyle/>
          <a:p>
            <a:pPr algn="ctr"/>
          </a:p>
        </p:txBody>
      </p:sp>
      <p:sp>
        <p:nvSpPr>
          <p:cNvPr id="104" name="íŝľîḑê"/>
          <p:cNvSpPr/>
          <p:nvPr userDrawn="1"/>
        </p:nvSpPr>
        <p:spPr>
          <a:xfrm>
            <a:off x="2981790" y="4886774"/>
            <a:ext cx="621394" cy="115848"/>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p>
        </p:txBody>
      </p:sp>
      <p:sp>
        <p:nvSpPr>
          <p:cNvPr id="106" name="图片占位符 105"/>
          <p:cNvSpPr>
            <a:spLocks noGrp="1"/>
          </p:cNvSpPr>
          <p:nvPr>
            <p:ph type="pic" sz="quarter" idx="13"/>
          </p:nvPr>
        </p:nvSpPr>
        <p:spPr>
          <a:xfrm>
            <a:off x="1350863" y="2306491"/>
            <a:ext cx="3932640" cy="2427031"/>
          </a:xfrm>
          <a:custGeom>
            <a:avLst/>
            <a:gdLst>
              <a:gd name="connsiteX0" fmla="*/ 0 w 3932640"/>
              <a:gd name="connsiteY0" fmla="*/ 0 h 2427031"/>
              <a:gd name="connsiteX1" fmla="*/ 3932640 w 3932640"/>
              <a:gd name="connsiteY1" fmla="*/ 0 h 2427031"/>
              <a:gd name="connsiteX2" fmla="*/ 3932640 w 3932640"/>
              <a:gd name="connsiteY2" fmla="*/ 2427031 h 2427031"/>
              <a:gd name="connsiteX3" fmla="*/ 0 w 3932640"/>
              <a:gd name="connsiteY3" fmla="*/ 2427031 h 2427031"/>
            </a:gdLst>
            <a:ahLst/>
            <a:cxnLst>
              <a:cxn ang="0">
                <a:pos x="connsiteX0" y="connsiteY0"/>
              </a:cxn>
              <a:cxn ang="0">
                <a:pos x="connsiteX1" y="connsiteY1"/>
              </a:cxn>
              <a:cxn ang="0">
                <a:pos x="connsiteX2" y="connsiteY2"/>
              </a:cxn>
              <a:cxn ang="0">
                <a:pos x="connsiteX3" y="connsiteY3"/>
              </a:cxn>
            </a:cxnLst>
            <a:rect l="l" t="t" r="r" b="b"/>
            <a:pathLst>
              <a:path w="3932640" h="2427031">
                <a:moveTo>
                  <a:pt x="0" y="0"/>
                </a:moveTo>
                <a:lnTo>
                  <a:pt x="3932640" y="0"/>
                </a:lnTo>
                <a:lnTo>
                  <a:pt x="3932640" y="2427031"/>
                </a:lnTo>
                <a:lnTo>
                  <a:pt x="0" y="2427031"/>
                </a:lnTo>
                <a:close/>
              </a:path>
            </a:pathLst>
          </a:custGeom>
        </p:spPr>
        <p:txBody>
          <a:bodyPr wrap="square">
            <a:noAutofit/>
          </a:bodyPr>
          <a:lstStyle/>
          <a:p>
            <a:endParaRPr lang="zh-CN" altLang="en-US"/>
          </a:p>
        </p:txBody>
      </p:sp>
      <p:pic>
        <p:nvPicPr>
          <p:cNvPr id="105" name="图片 104"/>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文-05">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3" name="文本框 102"/>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104" name="文本框 103"/>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05" name="椭圆 104"/>
          <p:cNvSpPr/>
          <p:nvPr userDrawn="1"/>
        </p:nvSpPr>
        <p:spPr>
          <a:xfrm>
            <a:off x="4561974" y="1996260"/>
            <a:ext cx="3068052" cy="3068052"/>
          </a:xfrm>
          <a:prstGeom prst="ellipse">
            <a:avLst/>
          </a:prstGeom>
          <a:solidFill>
            <a:schemeClr val="bg1"/>
          </a:solidFill>
          <a:ln w="152400">
            <a:solidFill>
              <a:schemeClr val="bg1">
                <a:lumMod val="85000"/>
              </a:schemeClr>
            </a:solidFill>
          </a:ln>
          <a:effectLst>
            <a:outerShdw blurRad="762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图片占位符 110"/>
          <p:cNvSpPr>
            <a:spLocks noGrp="1"/>
          </p:cNvSpPr>
          <p:nvPr>
            <p:ph type="pic" sz="quarter" idx="13"/>
          </p:nvPr>
        </p:nvSpPr>
        <p:spPr>
          <a:xfrm>
            <a:off x="4561974" y="1996260"/>
            <a:ext cx="3068052" cy="3068052"/>
          </a:xfrm>
          <a:custGeom>
            <a:avLst/>
            <a:gdLst>
              <a:gd name="connsiteX0" fmla="*/ 1534026 w 3068052"/>
              <a:gd name="connsiteY0" fmla="*/ 0 h 3068052"/>
              <a:gd name="connsiteX1" fmla="*/ 3068052 w 3068052"/>
              <a:gd name="connsiteY1" fmla="*/ 1534026 h 3068052"/>
              <a:gd name="connsiteX2" fmla="*/ 1534026 w 3068052"/>
              <a:gd name="connsiteY2" fmla="*/ 3068052 h 3068052"/>
              <a:gd name="connsiteX3" fmla="*/ 0 w 3068052"/>
              <a:gd name="connsiteY3" fmla="*/ 1534026 h 3068052"/>
              <a:gd name="connsiteX4" fmla="*/ 1534026 w 3068052"/>
              <a:gd name="connsiteY4" fmla="*/ 0 h 30680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8052" h="3068052">
                <a:moveTo>
                  <a:pt x="1534026" y="0"/>
                </a:moveTo>
                <a:cubicBezTo>
                  <a:pt x="2381245" y="0"/>
                  <a:pt x="3068052" y="686807"/>
                  <a:pt x="3068052" y="1534026"/>
                </a:cubicBezTo>
                <a:cubicBezTo>
                  <a:pt x="3068052" y="2381245"/>
                  <a:pt x="2381245" y="3068052"/>
                  <a:pt x="1534026" y="3068052"/>
                </a:cubicBezTo>
                <a:cubicBezTo>
                  <a:pt x="686807" y="3068052"/>
                  <a:pt x="0" y="2381245"/>
                  <a:pt x="0" y="1534026"/>
                </a:cubicBezTo>
                <a:cubicBezTo>
                  <a:pt x="0" y="686807"/>
                  <a:pt x="686807" y="0"/>
                  <a:pt x="1534026" y="0"/>
                </a:cubicBezTo>
                <a:close/>
              </a:path>
            </a:pathLst>
          </a:custGeom>
          <a:noFill/>
          <a:ln w="152400">
            <a:solidFill>
              <a:schemeClr val="bg2">
                <a:lumMod val="90000"/>
              </a:schemeClr>
            </a:solidFill>
          </a:ln>
          <a:effectLst>
            <a:innerShdw blurRad="635000">
              <a:schemeClr val="bg1">
                <a:lumMod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zh-CN" altLang="en-US" sz="1800">
                <a:solidFill>
                  <a:schemeClr val="lt1"/>
                </a:solidFill>
              </a:defRPr>
            </a:lvl1pPr>
          </a:lstStyle>
          <a:p>
            <a:pPr marL="0" lvl="0" algn="ctr"/>
            <a:endParaRPr lang="zh-CN" altLang="en-US"/>
          </a:p>
        </p:txBody>
      </p:sp>
      <p:sp>
        <p:nvSpPr>
          <p:cNvPr id="112" name="弧形 111"/>
          <p:cNvSpPr/>
          <p:nvPr userDrawn="1"/>
        </p:nvSpPr>
        <p:spPr>
          <a:xfrm>
            <a:off x="4219074" y="1653360"/>
            <a:ext cx="3753853" cy="3753853"/>
          </a:xfrm>
          <a:prstGeom prst="arc">
            <a:avLst>
              <a:gd name="adj1" fmla="val 16200000"/>
              <a:gd name="adj2" fmla="val 19455614"/>
            </a:avLst>
          </a:prstGeom>
          <a:ln w="50800" cap="rnd">
            <a:gradFill flip="none" rotWithShape="1">
              <a:gsLst>
                <a:gs pos="0">
                  <a:schemeClr val="tx2">
                    <a:lumMod val="20000"/>
                    <a:lumOff val="80000"/>
                    <a:alpha val="0"/>
                  </a:schemeClr>
                </a:gs>
                <a:gs pos="100000">
                  <a:schemeClr val="tx2">
                    <a:lumMod val="20000"/>
                    <a:lumOff val="80000"/>
                  </a:schemeClr>
                </a:gs>
              </a:gsLst>
              <a:lin ang="0" scaled="1"/>
              <a:tileRect/>
            </a:gra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3" name="弧形 112"/>
          <p:cNvSpPr/>
          <p:nvPr userDrawn="1"/>
        </p:nvSpPr>
        <p:spPr>
          <a:xfrm>
            <a:off x="3799973" y="1234259"/>
            <a:ext cx="4592054" cy="4592054"/>
          </a:xfrm>
          <a:prstGeom prst="arc">
            <a:avLst>
              <a:gd name="adj1" fmla="val 21326323"/>
              <a:gd name="adj2" fmla="val 4417834"/>
            </a:avLst>
          </a:prstGeom>
          <a:ln w="50800" cap="rnd">
            <a:gradFill>
              <a:gsLst>
                <a:gs pos="0">
                  <a:schemeClr val="tx2">
                    <a:lumMod val="20000"/>
                    <a:lumOff val="80000"/>
                    <a:alpha val="0"/>
                  </a:schemeClr>
                </a:gs>
                <a:gs pos="100000">
                  <a:schemeClr val="tx2">
                    <a:lumMod val="20000"/>
                    <a:lumOff val="80000"/>
                  </a:schemeClr>
                </a:gs>
              </a:gsLst>
              <a:lin ang="5400000" scaled="1"/>
            </a:gra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4" name="弧形 113"/>
          <p:cNvSpPr/>
          <p:nvPr userDrawn="1"/>
        </p:nvSpPr>
        <p:spPr>
          <a:xfrm>
            <a:off x="4390524" y="1824810"/>
            <a:ext cx="3410952" cy="3410952"/>
          </a:xfrm>
          <a:prstGeom prst="arc">
            <a:avLst>
              <a:gd name="adj1" fmla="val 20453589"/>
              <a:gd name="adj2" fmla="val 1326856"/>
            </a:avLst>
          </a:prstGeom>
          <a:ln w="50800" cap="rnd">
            <a:gradFill flip="none" rotWithShape="1">
              <a:gsLst>
                <a:gs pos="0">
                  <a:schemeClr val="tx2">
                    <a:lumMod val="20000"/>
                    <a:lumOff val="80000"/>
                    <a:alpha val="0"/>
                  </a:schemeClr>
                </a:gs>
                <a:gs pos="100000">
                  <a:schemeClr val="tx2">
                    <a:lumMod val="20000"/>
                    <a:lumOff val="8000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5" name="弧形 114"/>
          <p:cNvSpPr/>
          <p:nvPr userDrawn="1"/>
        </p:nvSpPr>
        <p:spPr>
          <a:xfrm>
            <a:off x="4304799" y="1739085"/>
            <a:ext cx="3582403" cy="3582403"/>
          </a:xfrm>
          <a:prstGeom prst="arc">
            <a:avLst>
              <a:gd name="adj1" fmla="val 2732978"/>
              <a:gd name="adj2" fmla="val 12989223"/>
            </a:avLst>
          </a:prstGeom>
          <a:ln w="50800" cap="rnd">
            <a:gradFill flip="none" rotWithShape="1">
              <a:gsLst>
                <a:gs pos="0">
                  <a:schemeClr val="accent1">
                    <a:alpha val="0"/>
                  </a:schemeClr>
                </a:gs>
                <a:gs pos="100000">
                  <a:schemeClr val="accent1"/>
                </a:gs>
              </a:gsLst>
              <a:lin ang="13500000" scaled="1"/>
              <a:tileRect/>
            </a:gra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6" name="弧形 115"/>
          <p:cNvSpPr/>
          <p:nvPr userDrawn="1"/>
        </p:nvSpPr>
        <p:spPr>
          <a:xfrm>
            <a:off x="4095750" y="1530036"/>
            <a:ext cx="4000500" cy="4000500"/>
          </a:xfrm>
          <a:prstGeom prst="arc">
            <a:avLst>
              <a:gd name="adj1" fmla="val 7042663"/>
              <a:gd name="adj2" fmla="val 10787442"/>
            </a:avLst>
          </a:prstGeom>
          <a:ln w="50800" cap="rnd">
            <a:gradFill flip="none" rotWithShape="1">
              <a:gsLst>
                <a:gs pos="0">
                  <a:schemeClr val="tx2">
                    <a:lumMod val="20000"/>
                    <a:lumOff val="80000"/>
                    <a:alpha val="0"/>
                  </a:schemeClr>
                </a:gs>
                <a:gs pos="100000">
                  <a:schemeClr val="tx2">
                    <a:lumMod val="20000"/>
                    <a:lumOff val="80000"/>
                  </a:schemeClr>
                </a:gs>
              </a:gsLst>
              <a:lin ang="16200000" scaled="1"/>
              <a:tileRect/>
            </a:gra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59" name="图片 58"/>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文-06">
    <p:spTree>
      <p:nvGrpSpPr>
        <p:cNvPr id="1" name=""/>
        <p:cNvGrpSpPr/>
        <p:nvPr/>
      </p:nvGrpSpPr>
      <p:grpSpPr>
        <a:xfrm>
          <a:off x="0" y="0"/>
          <a:ext cx="0" cy="0"/>
          <a:chOff x="0" y="0"/>
          <a:chExt cx="0" cy="0"/>
        </a:xfrm>
      </p:grpSpPr>
      <p:sp>
        <p:nvSpPr>
          <p:cNvPr id="51" name="矩形 50"/>
          <p:cNvSpPr/>
          <p:nvPr userDrawn="1"/>
        </p:nvSpPr>
        <p:spPr>
          <a:xfrm>
            <a:off x="0" y="6570000"/>
            <a:ext cx="12192000" cy="2880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60400" y="817563"/>
            <a:ext cx="10858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userDrawn="1"/>
        </p:nvSpPr>
        <p:spPr>
          <a:xfrm>
            <a:off x="566794" y="6583649"/>
            <a:ext cx="1941557" cy="246221"/>
          </a:xfrm>
          <a:prstGeom prst="rect">
            <a:avLst/>
          </a:prstGeom>
          <a:noFill/>
        </p:spPr>
        <p:txBody>
          <a:bodyPr wrap="none" rtlCol="0">
            <a:spAutoFit/>
          </a:bodyPr>
          <a:lstStyle/>
          <a:p>
            <a:r>
              <a:rPr lang="zh-CN" altLang="en-US" sz="1000" spc="600" dirty="0" smtClean="0">
                <a:solidFill>
                  <a:schemeClr val="bg1"/>
                </a:solidFill>
                <a:latin typeface="微软雅黑" panose="020B0503020204020204" pitchFamily="34" charset="-122"/>
                <a:ea typeface="微软雅黑" panose="020B0503020204020204" pitchFamily="34" charset="-122"/>
              </a:rPr>
              <a:t>爱国勤学 务实奋进</a:t>
            </a:r>
            <a:endParaRPr lang="zh-CN" altLang="en-US" sz="1000" spc="600" dirty="0">
              <a:solidFill>
                <a:schemeClr val="bg1"/>
              </a:solidFill>
              <a:latin typeface="微软雅黑" panose="020B0503020204020204" pitchFamily="34" charset="-122"/>
              <a:ea typeface="微软雅黑" panose="020B0503020204020204" pitchFamily="34" charset="-122"/>
            </a:endParaRPr>
          </a:p>
        </p:txBody>
      </p:sp>
      <p:sp>
        <p:nvSpPr>
          <p:cNvPr id="59" name="文本框 58"/>
          <p:cNvSpPr txBox="1"/>
          <p:nvPr userDrawn="1"/>
        </p:nvSpPr>
        <p:spPr>
          <a:xfrm>
            <a:off x="8114228" y="6583649"/>
            <a:ext cx="3736921" cy="246221"/>
          </a:xfrm>
          <a:prstGeom prst="rect">
            <a:avLst/>
          </a:prstGeom>
          <a:noFill/>
        </p:spPr>
        <p:txBody>
          <a:bodyPr wrap="none" rtlCol="0">
            <a:spAutoFit/>
          </a:bodyPr>
          <a:lstStyle/>
          <a:p>
            <a:pPr algn="r"/>
            <a:r>
              <a:rPr lang="en-US" altLang="zh-CN" sz="1000" spc="300" dirty="0" smtClean="0">
                <a:solidFill>
                  <a:schemeClr val="bg1"/>
                </a:solidFill>
                <a:latin typeface="Arial" panose="020B0604020202020204" pitchFamily="34" charset="0"/>
                <a:ea typeface="微软雅黑" panose="020B0503020204020204" pitchFamily="34" charset="-122"/>
                <a:cs typeface="Arial" panose="020B0604020202020204" pitchFamily="34" charset="0"/>
              </a:rPr>
              <a:t>Shanghai University of Electric Power</a:t>
            </a:r>
            <a:endParaRPr lang="zh-CN" altLang="en-US" sz="1000" spc="3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2" name="椭圆 51"/>
          <p:cNvSpPr/>
          <p:nvPr userDrawn="1"/>
        </p:nvSpPr>
        <p:spPr>
          <a:xfrm>
            <a:off x="307394" y="147389"/>
            <a:ext cx="594613" cy="594613"/>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标题 53"/>
          <p:cNvSpPr>
            <a:spLocks noGrp="1"/>
          </p:cNvSpPr>
          <p:nvPr userDrawn="1">
            <p:ph type="title" hasCustomPrompt="1"/>
          </p:nvPr>
        </p:nvSpPr>
        <p:spPr>
          <a:xfrm>
            <a:off x="590229" y="203792"/>
            <a:ext cx="7282912" cy="523220"/>
          </a:xfrm>
        </p:spPr>
        <p:txBody>
          <a:bodyPr bIns="0" anchor="b" anchorCtr="0">
            <a:normAutofit/>
          </a:bodyPr>
          <a:lstStyle>
            <a:lvl1pPr>
              <a:defRPr lang="zh-CN" altLang="en-US" sz="2800" b="1" kern="1200" spc="100" baseline="0" dirty="0">
                <a:solidFill>
                  <a:schemeClr val="tx2">
                    <a:lumMod val="50000"/>
                  </a:schemeClr>
                </a:solidFill>
                <a:latin typeface="+mj-ea"/>
                <a:ea typeface="+mj-ea"/>
                <a:cs typeface="+mn-cs"/>
              </a:defRPr>
            </a:lvl1pPr>
          </a:lstStyle>
          <a:p>
            <a:r>
              <a:rPr lang="zh-CN" altLang="en-US" dirty="0"/>
              <a:t>单击此处输入标题</a:t>
            </a:r>
            <a:endParaRPr lang="zh-CN" altLang="en-US" dirty="0"/>
          </a:p>
        </p:txBody>
      </p:sp>
      <p:sp>
        <p:nvSpPr>
          <p:cNvPr id="110" name="图片占位符 109"/>
          <p:cNvSpPr>
            <a:spLocks noGrp="1"/>
          </p:cNvSpPr>
          <p:nvPr>
            <p:ph type="pic" sz="quarter" idx="13"/>
          </p:nvPr>
        </p:nvSpPr>
        <p:spPr>
          <a:xfrm>
            <a:off x="673102" y="14031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txBody>
          <a:bodyPr wrap="square">
            <a:noAutofit/>
          </a:bodyPr>
          <a:lstStyle/>
          <a:p>
            <a:endParaRPr lang="zh-CN" altLang="en-US"/>
          </a:p>
        </p:txBody>
      </p:sp>
      <p:sp>
        <p:nvSpPr>
          <p:cNvPr id="109" name="图片占位符 108"/>
          <p:cNvSpPr>
            <a:spLocks noGrp="1"/>
          </p:cNvSpPr>
          <p:nvPr>
            <p:ph type="pic" sz="quarter" idx="14"/>
          </p:nvPr>
        </p:nvSpPr>
        <p:spPr>
          <a:xfrm>
            <a:off x="4594666" y="14031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txBody>
          <a:bodyPr wrap="square">
            <a:noAutofit/>
          </a:bodyPr>
          <a:lstStyle/>
          <a:p>
            <a:endParaRPr lang="zh-CN" altLang="en-US"/>
          </a:p>
        </p:txBody>
      </p:sp>
      <p:sp>
        <p:nvSpPr>
          <p:cNvPr id="108" name="图片占位符 107"/>
          <p:cNvSpPr>
            <a:spLocks noGrp="1"/>
          </p:cNvSpPr>
          <p:nvPr>
            <p:ph type="pic" sz="quarter" idx="15"/>
          </p:nvPr>
        </p:nvSpPr>
        <p:spPr>
          <a:xfrm>
            <a:off x="8516261" y="1403162"/>
            <a:ext cx="3002637" cy="1511374"/>
          </a:xfrm>
          <a:custGeom>
            <a:avLst/>
            <a:gdLst>
              <a:gd name="connsiteX0" fmla="*/ 0 w 3002637"/>
              <a:gd name="connsiteY0" fmla="*/ 0 h 1511374"/>
              <a:gd name="connsiteX1" fmla="*/ 3002637 w 3002637"/>
              <a:gd name="connsiteY1" fmla="*/ 0 h 1511374"/>
              <a:gd name="connsiteX2" fmla="*/ 3002637 w 3002637"/>
              <a:gd name="connsiteY2" fmla="*/ 1511374 h 1511374"/>
              <a:gd name="connsiteX3" fmla="*/ 0 w 3002637"/>
              <a:gd name="connsiteY3" fmla="*/ 1511374 h 1511374"/>
            </a:gdLst>
            <a:ahLst/>
            <a:cxnLst>
              <a:cxn ang="0">
                <a:pos x="connsiteX0" y="connsiteY0"/>
              </a:cxn>
              <a:cxn ang="0">
                <a:pos x="connsiteX1" y="connsiteY1"/>
              </a:cxn>
              <a:cxn ang="0">
                <a:pos x="connsiteX2" y="connsiteY2"/>
              </a:cxn>
              <a:cxn ang="0">
                <a:pos x="connsiteX3" y="connsiteY3"/>
              </a:cxn>
            </a:cxnLst>
            <a:rect l="l" t="t" r="r" b="b"/>
            <a:pathLst>
              <a:path w="3002637" h="1511374">
                <a:moveTo>
                  <a:pt x="0" y="0"/>
                </a:moveTo>
                <a:lnTo>
                  <a:pt x="3002637" y="0"/>
                </a:lnTo>
                <a:lnTo>
                  <a:pt x="3002637" y="1511374"/>
                </a:lnTo>
                <a:lnTo>
                  <a:pt x="0" y="1511374"/>
                </a:lnTo>
                <a:close/>
              </a:path>
            </a:pathLst>
          </a:custGeom>
        </p:spPr>
        <p:txBody>
          <a:bodyPr wrap="square">
            <a:noAutofit/>
          </a:bodyPr>
          <a:lstStyle/>
          <a:p>
            <a:endParaRPr lang="zh-CN" altLang="en-US"/>
          </a:p>
        </p:txBody>
      </p:sp>
      <p:pic>
        <p:nvPicPr>
          <p:cNvPr id="55" name="图片 54"/>
          <p:cNvPicPr>
            <a:picLocks noChangeAspect="1"/>
          </p:cNvPicPr>
          <p:nvPr userDrawn="1"/>
        </p:nvPicPr>
        <p:blipFill>
          <a:blip r:embed="rId2">
            <a:extLst>
              <a:ext uri="{BEBA8EAE-BF5A-486C-A8C5-ECC9F3942E4B}">
                <a14:imgProps xmlns:a14="http://schemas.microsoft.com/office/drawing/2010/main">
                  <a14:imgLayer r:embed="rId3">
                    <a14:imgEffect>
                      <a14:backgroundRemoval t="8537" b="97561" l="2555" r="96715">
                        <a14:foregroundMark x1="59489" y1="30488" x2="59489" y2="34146"/>
                        <a14:foregroundMark x1="69708" y1="37805" x2="69708" y2="37805"/>
                        <a14:foregroundMark x1="78832" y1="40244" x2="78832" y2="40244"/>
                        <a14:foregroundMark x1="81022" y1="50000" x2="81022" y2="50000"/>
                        <a14:foregroundMark x1="75912" y1="54878" x2="75912" y2="54878"/>
                        <a14:foregroundMark x1="88686" y1="43902" x2="88686" y2="43902"/>
                        <a14:foregroundMark x1="89051" y1="24390" x2="89051" y2="24390"/>
                        <a14:foregroundMark x1="51825" y1="30488" x2="51825" y2="30488"/>
                        <a14:foregroundMark x1="48175" y1="39024" x2="48175" y2="39024"/>
                        <a14:foregroundMark x1="44891" y1="52439" x2="44891" y2="52439"/>
                        <a14:foregroundMark x1="51460" y1="47561" x2="51460" y2="47561"/>
                        <a14:foregroundMark x1="36131" y1="47561" x2="36131" y2="47561"/>
                        <a14:foregroundMark x1="91971" y1="73171" x2="91971" y2="73171"/>
                        <a14:foregroundMark x1="86496" y1="73171" x2="86496" y2="73171"/>
                        <a14:foregroundMark x1="80292" y1="71951" x2="80292" y2="71951"/>
                        <a14:foregroundMark x1="34307" y1="74390" x2="91606" y2="73171"/>
                        <a14:foregroundMark x1="31752" y1="75610" x2="31752" y2="75610"/>
                        <a14:foregroundMark x1="34307" y1="76829" x2="34307" y2="76829"/>
                        <a14:foregroundMark x1="31022" y1="70732" x2="31022" y2="70732"/>
                      </a14:backgroundRemoval>
                    </a14:imgEffect>
                  </a14:imgLayer>
                </a14:imgProps>
              </a:ext>
              <a:ext uri="{28A0092B-C50C-407E-A947-70E740481C1C}">
                <a14:useLocalDpi xmlns:a14="http://schemas.microsoft.com/office/drawing/2010/main" val="0"/>
              </a:ext>
            </a:extLst>
          </a:blip>
          <a:stretch>
            <a:fillRect/>
          </a:stretch>
        </p:blipFill>
        <p:spPr>
          <a:xfrm>
            <a:off x="9698625" y="145736"/>
            <a:ext cx="2160000" cy="646424"/>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4.jpe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wdUpDiag">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16" cstate="print">
            <a:extLst>
              <a:ext uri="{28A0092B-C50C-407E-A947-70E740481C1C}">
                <a14:useLocalDpi xmlns:a14="http://schemas.microsoft.com/office/drawing/2010/main" val="0"/>
              </a:ext>
            </a:extLst>
          </a:blip>
          <a:srcRect t="25000"/>
          <a:stretch>
            <a:fillRect/>
          </a:stretch>
        </p:blipFill>
        <p:spPr>
          <a:xfrm>
            <a:off x="0" y="0"/>
            <a:ext cx="12192000" cy="6858000"/>
          </a:xfrm>
          <a:prstGeom prst="rect">
            <a:avLst/>
          </a:prstGeom>
        </p:spPr>
      </p:pic>
      <p:sp>
        <p:nvSpPr>
          <p:cNvPr id="8" name="矩形 7"/>
          <p:cNvSpPr/>
          <p:nvPr userDrawn="1"/>
        </p:nvSpPr>
        <p:spPr>
          <a:xfrm>
            <a:off x="0" y="0"/>
            <a:ext cx="12192000" cy="6858000"/>
          </a:xfrm>
          <a:prstGeom prst="rect">
            <a:avLst/>
          </a:prstGeom>
          <a:gradFill>
            <a:gsLst>
              <a:gs pos="0">
                <a:schemeClr val="bg1">
                  <a:alpha val="95000"/>
                </a:schemeClr>
              </a:gs>
              <a:gs pos="100000">
                <a:schemeClr val="bg1">
                  <a:alpha val="50000"/>
                </a:scheme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lt"/>
            </a:endParaRPr>
          </a:p>
        </p:txBody>
      </p:sp>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7.wmf"/><Relationship Id="rId7" Type="http://schemas.openxmlformats.org/officeDocument/2006/relationships/oleObject" Target="../embeddings/oleObject1.bin"/><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0" Type="http://schemas.openxmlformats.org/officeDocument/2006/relationships/vmlDrawing" Target="../drawings/vmlDrawing1.vml"/><Relationship Id="rId1" Type="http://schemas.openxmlformats.org/officeDocument/2006/relationships/image" Target="../media/image11.jpeg"/></Relationships>
</file>

<file path=ppt/slides/_rels/slide14.xml.rels><?xml version="1.0" encoding="UTF-8" standalone="yes"?>
<Relationships xmlns="http://schemas.openxmlformats.org/package/2006/relationships"><Relationship Id="rId9" Type="http://schemas.openxmlformats.org/officeDocument/2006/relationships/image" Target="../media/image26.png"/><Relationship Id="rId8" Type="http://schemas.openxmlformats.org/officeDocument/2006/relationships/image" Target="../media/image25.png"/><Relationship Id="rId7" Type="http://schemas.openxmlformats.org/officeDocument/2006/relationships/image" Target="../media/image24.png"/><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0" Type="http://schemas.openxmlformats.org/officeDocument/2006/relationships/slideLayout" Target="../slideLayouts/slideLayout1.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27.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4.xml"/><Relationship Id="rId7"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3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任意多边形: 形状 50" hidden="1"/>
          <p:cNvSpPr/>
          <p:nvPr/>
        </p:nvSpPr>
        <p:spPr>
          <a:xfrm>
            <a:off x="0" y="0"/>
            <a:ext cx="12192000" cy="3820891"/>
          </a:xfrm>
          <a:custGeom>
            <a:avLst/>
            <a:gdLst>
              <a:gd name="connsiteX0" fmla="*/ 0 w 12192000"/>
              <a:gd name="connsiteY0" fmla="*/ 0 h 3820891"/>
              <a:gd name="connsiteX1" fmla="*/ 12192000 w 12192000"/>
              <a:gd name="connsiteY1" fmla="*/ 0 h 3820891"/>
              <a:gd name="connsiteX2" fmla="*/ 12192000 w 12192000"/>
              <a:gd name="connsiteY2" fmla="*/ 2822842 h 3820891"/>
              <a:gd name="connsiteX3" fmla="*/ 11920340 w 12192000"/>
              <a:gd name="connsiteY3" fmla="*/ 2925857 h 3820891"/>
              <a:gd name="connsiteX4" fmla="*/ 6096000 w 12192000"/>
              <a:gd name="connsiteY4" fmla="*/ 3820891 h 3820891"/>
              <a:gd name="connsiteX5" fmla="*/ 271660 w 12192000"/>
              <a:gd name="connsiteY5" fmla="*/ 2925857 h 3820891"/>
              <a:gd name="connsiteX6" fmla="*/ 0 w 12192000"/>
              <a:gd name="connsiteY6" fmla="*/ 2822842 h 382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820891">
                <a:moveTo>
                  <a:pt x="0" y="0"/>
                </a:moveTo>
                <a:lnTo>
                  <a:pt x="12192000" y="0"/>
                </a:lnTo>
                <a:lnTo>
                  <a:pt x="12192000" y="2822842"/>
                </a:lnTo>
                <a:lnTo>
                  <a:pt x="11920340" y="2925857"/>
                </a:lnTo>
                <a:cubicBezTo>
                  <a:pt x="10382026" y="3481957"/>
                  <a:pt x="8338529" y="3820891"/>
                  <a:pt x="6096000" y="3820891"/>
                </a:cubicBezTo>
                <a:cubicBezTo>
                  <a:pt x="3853472" y="3820891"/>
                  <a:pt x="1809974" y="3481957"/>
                  <a:pt x="271660" y="2925857"/>
                </a:cubicBezTo>
                <a:lnTo>
                  <a:pt x="0" y="2822842"/>
                </a:lnTo>
                <a:close/>
              </a:path>
            </a:pathLst>
          </a:custGeom>
          <a:blipFill>
            <a:blip r:embed="rId1"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p:nvSpPr>
        <p:spPr>
          <a:xfrm>
            <a:off x="1867919" y="2993542"/>
            <a:ext cx="8456161" cy="1323439"/>
          </a:xfrm>
          <a:prstGeom prst="rect">
            <a:avLst/>
          </a:prstGeom>
          <a:noFill/>
        </p:spPr>
        <p:txBody>
          <a:bodyPr wrap="none" rtlCol="0">
            <a:spAutoFit/>
          </a:bodyPr>
          <a:lstStyle/>
          <a:p>
            <a:pPr algn="ctr"/>
            <a:r>
              <a:rPr lang="zh-CN" altLang="en-US" sz="4000" b="1" spc="300" dirty="0">
                <a:solidFill>
                  <a:schemeClr val="tx2">
                    <a:lumMod val="50000"/>
                  </a:schemeClr>
                </a:solidFill>
                <a:latin typeface="微软雅黑" panose="020B0503020204020204" pitchFamily="34" charset="-122"/>
                <a:ea typeface="微软雅黑" panose="020B0503020204020204" pitchFamily="34" charset="-122"/>
              </a:rPr>
              <a:t>径向基函数神经网络在电力变压器</a:t>
            </a:r>
            <a:endParaRPr lang="zh-CN" altLang="en-US" sz="4000" b="1" spc="300" dirty="0">
              <a:solidFill>
                <a:schemeClr val="tx2">
                  <a:lumMod val="50000"/>
                </a:schemeClr>
              </a:solidFill>
              <a:latin typeface="微软雅黑" panose="020B0503020204020204" pitchFamily="34" charset="-122"/>
              <a:ea typeface="微软雅黑" panose="020B0503020204020204" pitchFamily="34" charset="-122"/>
            </a:endParaRPr>
          </a:p>
          <a:p>
            <a:pPr algn="ctr"/>
            <a:r>
              <a:rPr lang="zh-CN" altLang="en-US" sz="4000" b="1" spc="300" dirty="0">
                <a:solidFill>
                  <a:schemeClr val="tx2">
                    <a:lumMod val="50000"/>
                  </a:schemeClr>
                </a:solidFill>
                <a:latin typeface="微软雅黑" panose="020B0503020204020204" pitchFamily="34" charset="-122"/>
                <a:ea typeface="微软雅黑" panose="020B0503020204020204" pitchFamily="34" charset="-122"/>
              </a:rPr>
              <a:t>故障诊断中的应用</a:t>
            </a:r>
            <a:endParaRPr lang="zh-CN" altLang="en-US" sz="4000" b="1" spc="3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374162" y="4392704"/>
            <a:ext cx="9443675" cy="369332"/>
          </a:xfrm>
          <a:prstGeom prst="rect">
            <a:avLst/>
          </a:prstGeom>
          <a:noFill/>
        </p:spPr>
        <p:txBody>
          <a:bodyPr wrap="none" rtlCol="0">
            <a:spAutoFit/>
          </a:bodyPr>
          <a:lstStyle/>
          <a:p>
            <a:pPr algn="ctr"/>
            <a:r>
              <a:rPr lang="en-US" altLang="zh-CN" dirty="0">
                <a:solidFill>
                  <a:schemeClr val="tx1">
                    <a:lumMod val="50000"/>
                    <a:lumOff val="50000"/>
                  </a:schemeClr>
                </a:solidFill>
              </a:rPr>
              <a:t>Application of Radial Basis Function Neural Network in Power Transformer Fault Diagnosis</a:t>
            </a:r>
            <a:endParaRPr lang="zh-CN" altLang="en-US" dirty="0">
              <a:solidFill>
                <a:schemeClr val="tx1">
                  <a:lumMod val="50000"/>
                  <a:lumOff val="50000"/>
                </a:schemeClr>
              </a:solidFill>
            </a:endParaRPr>
          </a:p>
        </p:txBody>
      </p:sp>
      <p:sp>
        <p:nvSpPr>
          <p:cNvPr id="49" name="矩形: 圆角 48"/>
          <p:cNvSpPr/>
          <p:nvPr/>
        </p:nvSpPr>
        <p:spPr>
          <a:xfrm>
            <a:off x="4291968" y="5405019"/>
            <a:ext cx="3608063" cy="353119"/>
          </a:xfrm>
          <a:prstGeom prst="roundRect">
            <a:avLst>
              <a:gd name="adj" fmla="val 50000"/>
            </a:avLst>
          </a:prstGeom>
          <a:gradFill>
            <a:gsLst>
              <a:gs pos="0">
                <a:schemeClr val="accent1"/>
              </a:gs>
              <a:gs pos="100000">
                <a:schemeClr val="accent1">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zh-CN" altLang="en-US" sz="1400" spc="300" dirty="0">
                <a:solidFill>
                  <a:schemeClr val="bg1"/>
                </a:solidFill>
              </a:rPr>
              <a:t>汇报人： 靳文星</a:t>
            </a:r>
            <a:endParaRPr lang="zh-CN" altLang="en-US" sz="1400" spc="300" dirty="0">
              <a:solidFill>
                <a:schemeClr val="bg1"/>
              </a:solidFill>
            </a:endParaRPr>
          </a:p>
        </p:txBody>
      </p:sp>
      <p:pic>
        <p:nvPicPr>
          <p:cNvPr id="74" name="图片 73"/>
          <p:cNvPicPr>
            <a:picLocks noChangeAspect="1"/>
          </p:cNvPicPr>
          <p:nvPr/>
        </p:nvPicPr>
        <p:blipFill>
          <a:blip r:embed="rId2">
            <a:extLst>
              <a:ext uri="{28A0092B-C50C-407E-A947-70E740481C1C}">
                <a14:useLocalDpi xmlns:a14="http://schemas.microsoft.com/office/drawing/2010/main" val="0"/>
              </a:ext>
            </a:extLst>
          </a:blip>
          <a:srcRect l="9680" t="43235" r="12786" b="27779"/>
          <a:stretch>
            <a:fillRect/>
          </a:stretch>
        </p:blipFill>
        <p:spPr>
          <a:xfrm>
            <a:off x="1" y="-655319"/>
            <a:ext cx="12185475" cy="3416670"/>
          </a:xfrm>
          <a:custGeom>
            <a:avLst/>
            <a:gdLst>
              <a:gd name="connsiteX0" fmla="*/ 0 w 12185475"/>
              <a:gd name="connsiteY0" fmla="*/ 0 h 3416670"/>
              <a:gd name="connsiteX1" fmla="*/ 12185475 w 12185475"/>
              <a:gd name="connsiteY1" fmla="*/ 0 h 3416670"/>
              <a:gd name="connsiteX2" fmla="*/ 12185475 w 12185475"/>
              <a:gd name="connsiteY2" fmla="*/ 2418621 h 3416670"/>
              <a:gd name="connsiteX3" fmla="*/ 11913815 w 12185475"/>
              <a:gd name="connsiteY3" fmla="*/ 2521636 h 3416670"/>
              <a:gd name="connsiteX4" fmla="*/ 6089475 w 12185475"/>
              <a:gd name="connsiteY4" fmla="*/ 3416670 h 3416670"/>
              <a:gd name="connsiteX5" fmla="*/ 265135 w 12185475"/>
              <a:gd name="connsiteY5" fmla="*/ 2521636 h 3416670"/>
              <a:gd name="connsiteX6" fmla="*/ 0 w 12185475"/>
              <a:gd name="connsiteY6" fmla="*/ 2421095 h 3416670"/>
              <a:gd name="connsiteX7" fmla="*/ 0 w 12185475"/>
              <a:gd name="connsiteY7" fmla="*/ 0 h 3416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5475" h="3416670">
                <a:moveTo>
                  <a:pt x="0" y="0"/>
                </a:moveTo>
                <a:lnTo>
                  <a:pt x="12185475" y="0"/>
                </a:lnTo>
                <a:lnTo>
                  <a:pt x="12185475" y="2418621"/>
                </a:lnTo>
                <a:lnTo>
                  <a:pt x="11913815" y="2521636"/>
                </a:lnTo>
                <a:cubicBezTo>
                  <a:pt x="10375501" y="3077736"/>
                  <a:pt x="8332004" y="3416670"/>
                  <a:pt x="6089475" y="3416670"/>
                </a:cubicBezTo>
                <a:cubicBezTo>
                  <a:pt x="3846947" y="3416670"/>
                  <a:pt x="1803449" y="3077736"/>
                  <a:pt x="265135" y="2521636"/>
                </a:cubicBezTo>
                <a:lnTo>
                  <a:pt x="0" y="2421095"/>
                </a:lnTo>
                <a:lnTo>
                  <a:pt x="0" y="0"/>
                </a:lnTo>
                <a:close/>
              </a:path>
            </a:pathLst>
          </a:custGeom>
        </p:spPr>
      </p:pic>
      <p:sp>
        <p:nvSpPr>
          <p:cNvPr id="71" name="任意多边形: 形状 55"/>
          <p:cNvSpPr/>
          <p:nvPr/>
        </p:nvSpPr>
        <p:spPr>
          <a:xfrm>
            <a:off x="0" y="-1051559"/>
            <a:ext cx="12192000" cy="3820891"/>
          </a:xfrm>
          <a:custGeom>
            <a:avLst/>
            <a:gdLst>
              <a:gd name="connsiteX0" fmla="*/ 0 w 12192000"/>
              <a:gd name="connsiteY0" fmla="*/ 0 h 3820891"/>
              <a:gd name="connsiteX1" fmla="*/ 12192000 w 12192000"/>
              <a:gd name="connsiteY1" fmla="*/ 0 h 3820891"/>
              <a:gd name="connsiteX2" fmla="*/ 12192000 w 12192000"/>
              <a:gd name="connsiteY2" fmla="*/ 2822842 h 3820891"/>
              <a:gd name="connsiteX3" fmla="*/ 11920340 w 12192000"/>
              <a:gd name="connsiteY3" fmla="*/ 2925857 h 3820891"/>
              <a:gd name="connsiteX4" fmla="*/ 6096000 w 12192000"/>
              <a:gd name="connsiteY4" fmla="*/ 3820891 h 3820891"/>
              <a:gd name="connsiteX5" fmla="*/ 271660 w 12192000"/>
              <a:gd name="connsiteY5" fmla="*/ 2925857 h 3820891"/>
              <a:gd name="connsiteX6" fmla="*/ 0 w 12192000"/>
              <a:gd name="connsiteY6" fmla="*/ 2822842 h 382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820891">
                <a:moveTo>
                  <a:pt x="0" y="0"/>
                </a:moveTo>
                <a:lnTo>
                  <a:pt x="12192000" y="0"/>
                </a:lnTo>
                <a:lnTo>
                  <a:pt x="12192000" y="2822842"/>
                </a:lnTo>
                <a:lnTo>
                  <a:pt x="11920340" y="2925857"/>
                </a:lnTo>
                <a:cubicBezTo>
                  <a:pt x="10382026" y="3481957"/>
                  <a:pt x="8338529" y="3820891"/>
                  <a:pt x="6096000" y="3820891"/>
                </a:cubicBezTo>
                <a:cubicBezTo>
                  <a:pt x="3853472" y="3820891"/>
                  <a:pt x="1809974" y="3481957"/>
                  <a:pt x="271660" y="2925857"/>
                </a:cubicBezTo>
                <a:lnTo>
                  <a:pt x="0" y="2822842"/>
                </a:lnTo>
                <a:close/>
              </a:path>
            </a:pathLst>
          </a:custGeom>
          <a:gradFill flip="none" rotWithShape="1">
            <a:gsLst>
              <a:gs pos="0">
                <a:schemeClr val="accent1">
                  <a:alpha val="80000"/>
                </a:schemeClr>
              </a:gs>
              <a:gs pos="100000">
                <a:schemeClr val="accent1">
                  <a:lumMod val="75000"/>
                  <a:alpha val="8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椭圆 58"/>
          <p:cNvSpPr/>
          <p:nvPr/>
        </p:nvSpPr>
        <p:spPr>
          <a:xfrm>
            <a:off x="3856759" y="5475865"/>
            <a:ext cx="220164" cy="220164"/>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0" name="椭圆 59"/>
          <p:cNvSpPr/>
          <p:nvPr/>
        </p:nvSpPr>
        <p:spPr>
          <a:xfrm>
            <a:off x="8090463" y="5471497"/>
            <a:ext cx="220164" cy="220164"/>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1050" y="816618"/>
            <a:ext cx="3349900" cy="798822"/>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诊断模型</a:t>
            </a:r>
            <a:endParaRPr lang="zh-CN" altLang="en-US" dirty="0"/>
          </a:p>
        </p:txBody>
      </p:sp>
      <p:sp>
        <p:nvSpPr>
          <p:cNvPr id="3" name="矩形 2"/>
          <p:cNvSpPr/>
          <p:nvPr/>
        </p:nvSpPr>
        <p:spPr>
          <a:xfrm>
            <a:off x="2435224" y="2422992"/>
            <a:ext cx="9083675" cy="1938992"/>
          </a:xfrm>
          <a:prstGeom prst="rect">
            <a:avLst/>
          </a:prstGeom>
        </p:spPr>
        <p:txBody>
          <a:bodyPr wrap="square" lIns="0" rIns="0">
            <a:spAutoFit/>
          </a:bodyPr>
          <a:lstStyle/>
          <a:p>
            <a:pPr indent="457200" algn="just">
              <a:lnSpc>
                <a:spcPct val="150000"/>
              </a:lnSpc>
            </a:pPr>
            <a:r>
              <a:rPr lang="zh-CN" altLang="en-US" sz="2000" spc="100" dirty="0" smtClean="0">
                <a:solidFill>
                  <a:schemeClr val="tx1">
                    <a:lumMod val="65000"/>
                    <a:lumOff val="35000"/>
                  </a:schemeClr>
                </a:solidFill>
              </a:rPr>
              <a:t>提出</a:t>
            </a:r>
            <a:r>
              <a:rPr lang="zh-CN" altLang="en-US" sz="2000" spc="100" dirty="0">
                <a:solidFill>
                  <a:schemeClr val="tx1">
                    <a:lumMod val="65000"/>
                    <a:lumOff val="35000"/>
                  </a:schemeClr>
                </a:solidFill>
              </a:rPr>
              <a:t>一种</a:t>
            </a:r>
            <a:r>
              <a:rPr lang="zh-CN" altLang="en-US" sz="2000" b="1" spc="100" dirty="0">
                <a:solidFill>
                  <a:srgbClr val="BB010E"/>
                </a:solidFill>
              </a:rPr>
              <a:t>基于自适应</a:t>
            </a:r>
            <a:r>
              <a:rPr lang="zh-CN" altLang="en-US" sz="2000" b="1" spc="100" dirty="0" smtClean="0">
                <a:solidFill>
                  <a:srgbClr val="BB010E"/>
                </a:solidFill>
              </a:rPr>
              <a:t>径向</a:t>
            </a:r>
            <a:r>
              <a:rPr lang="zh-CN" altLang="en-US" sz="2000" b="1" spc="100" dirty="0">
                <a:solidFill>
                  <a:srgbClr val="BB010E"/>
                </a:solidFill>
              </a:rPr>
              <a:t>基</a:t>
            </a:r>
            <a:r>
              <a:rPr lang="zh-CN" altLang="en-US" sz="2000" b="1" spc="100" dirty="0" smtClean="0">
                <a:solidFill>
                  <a:srgbClr val="BB010E"/>
                </a:solidFill>
              </a:rPr>
              <a:t>函数</a:t>
            </a:r>
            <a:r>
              <a:rPr lang="en-US" altLang="zh-CN" sz="2000" b="1" spc="100" dirty="0" smtClean="0">
                <a:solidFill>
                  <a:srgbClr val="BB010E"/>
                </a:solidFill>
              </a:rPr>
              <a:t>(radical basis </a:t>
            </a:r>
            <a:r>
              <a:rPr lang="en-US" altLang="zh-CN" sz="2000" b="1" spc="100" dirty="0" err="1" smtClean="0">
                <a:solidFill>
                  <a:srgbClr val="BB010E"/>
                </a:solidFill>
              </a:rPr>
              <a:t>function,RBF</a:t>
            </a:r>
            <a:r>
              <a:rPr lang="en-US" altLang="zh-CN" sz="2000" b="1" spc="100" dirty="0" smtClean="0">
                <a:solidFill>
                  <a:srgbClr val="BB010E"/>
                </a:solidFill>
              </a:rPr>
              <a:t>)</a:t>
            </a:r>
            <a:r>
              <a:rPr lang="zh-CN" altLang="en-US" sz="2000" b="1" spc="100" dirty="0" smtClean="0">
                <a:solidFill>
                  <a:srgbClr val="BB010E"/>
                </a:solidFill>
              </a:rPr>
              <a:t> 神经网络</a:t>
            </a:r>
            <a:r>
              <a:rPr lang="zh-CN" altLang="en-US" sz="2000" spc="100" dirty="0" smtClean="0">
                <a:solidFill>
                  <a:schemeClr val="tx1">
                    <a:lumMod val="65000"/>
                    <a:lumOff val="35000"/>
                  </a:schemeClr>
                </a:solidFill>
              </a:rPr>
              <a:t>的变压器</a:t>
            </a:r>
            <a:r>
              <a:rPr lang="zh-CN" altLang="en-US" sz="2000" spc="100" dirty="0">
                <a:solidFill>
                  <a:schemeClr val="tx1">
                    <a:lumMod val="65000"/>
                    <a:lumOff val="35000"/>
                  </a:schemeClr>
                </a:solidFill>
              </a:rPr>
              <a:t>故障分析模型，采用</a:t>
            </a:r>
            <a:r>
              <a:rPr lang="zh-CN" altLang="en-US" sz="2000" b="1" spc="100" dirty="0">
                <a:solidFill>
                  <a:srgbClr val="BB010E"/>
                </a:solidFill>
              </a:rPr>
              <a:t>减聚类算法</a:t>
            </a:r>
            <a:r>
              <a:rPr lang="zh-CN" altLang="en-US" sz="2000" spc="100" dirty="0">
                <a:solidFill>
                  <a:schemeClr val="tx1">
                    <a:lumMod val="65000"/>
                    <a:lumOff val="35000"/>
                  </a:schemeClr>
                </a:solidFill>
              </a:rPr>
              <a:t>和</a:t>
            </a:r>
            <a:r>
              <a:rPr lang="zh-CN" altLang="en-US" sz="2000" b="1" spc="100" dirty="0">
                <a:solidFill>
                  <a:srgbClr val="BB010E"/>
                </a:solidFill>
              </a:rPr>
              <a:t>量子</a:t>
            </a:r>
            <a:r>
              <a:rPr lang="zh-CN" altLang="en-US" sz="2000" b="1" spc="100" dirty="0" smtClean="0">
                <a:solidFill>
                  <a:srgbClr val="BB010E"/>
                </a:solidFill>
              </a:rPr>
              <a:t>粒子群优化</a:t>
            </a:r>
            <a:r>
              <a:rPr lang="en-US" altLang="zh-CN" sz="2000" b="1" spc="100" dirty="0" smtClean="0">
                <a:solidFill>
                  <a:srgbClr val="BB010E"/>
                </a:solidFill>
              </a:rPr>
              <a:t>(quantum-behaved particle swarm </a:t>
            </a:r>
            <a:r>
              <a:rPr lang="en-US" altLang="zh-CN" sz="2000" b="1" spc="100" dirty="0" err="1" smtClean="0">
                <a:solidFill>
                  <a:srgbClr val="BB010E"/>
                </a:solidFill>
              </a:rPr>
              <a:t>optimi-zation,QPSO</a:t>
            </a:r>
            <a:r>
              <a:rPr lang="en-US" altLang="zh-CN" sz="2000" b="1" spc="100" dirty="0" smtClean="0">
                <a:solidFill>
                  <a:srgbClr val="BB010E"/>
                </a:solidFill>
              </a:rPr>
              <a:t>)</a:t>
            </a:r>
            <a:r>
              <a:rPr lang="zh-CN" altLang="en-US" sz="2000" b="1" spc="100" dirty="0" smtClean="0">
                <a:solidFill>
                  <a:srgbClr val="BB010E"/>
                </a:solidFill>
              </a:rPr>
              <a:t> 算法</a:t>
            </a:r>
            <a:r>
              <a:rPr lang="zh-CN" altLang="en-US" sz="2000" spc="100" dirty="0" smtClean="0">
                <a:solidFill>
                  <a:schemeClr val="tx1">
                    <a:lumMod val="65000"/>
                    <a:lumOff val="35000"/>
                  </a:schemeClr>
                </a:solidFill>
              </a:rPr>
              <a:t>来确定</a:t>
            </a:r>
            <a:r>
              <a:rPr lang="en-US" altLang="zh-CN" sz="2000" spc="100" dirty="0" smtClean="0">
                <a:solidFill>
                  <a:schemeClr val="tx1">
                    <a:lumMod val="65000"/>
                    <a:lumOff val="35000"/>
                  </a:schemeClr>
                </a:solidFill>
              </a:rPr>
              <a:t>RBF</a:t>
            </a:r>
            <a:r>
              <a:rPr lang="zh-CN" altLang="en-US" sz="2000" spc="100" dirty="0" smtClean="0">
                <a:solidFill>
                  <a:schemeClr val="tx1">
                    <a:lumMod val="65000"/>
                    <a:lumOff val="35000"/>
                  </a:schemeClr>
                </a:solidFill>
              </a:rPr>
              <a:t>神经网络模型的参数</a:t>
            </a:r>
            <a:r>
              <a:rPr lang="zh-CN" altLang="en-US" sz="2000" spc="100" dirty="0">
                <a:solidFill>
                  <a:schemeClr val="tx1">
                    <a:lumMod val="65000"/>
                    <a:lumOff val="35000"/>
                  </a:schemeClr>
                </a:solidFill>
              </a:rPr>
              <a:t>，并进行动态更新，从而使模型在故障诊断</a:t>
            </a:r>
            <a:r>
              <a:rPr lang="zh-CN" altLang="en-US" sz="2000" spc="100" dirty="0" smtClean="0">
                <a:solidFill>
                  <a:schemeClr val="tx1">
                    <a:lumMod val="65000"/>
                    <a:lumOff val="35000"/>
                  </a:schemeClr>
                </a:solidFill>
              </a:rPr>
              <a:t>中具有</a:t>
            </a:r>
            <a:r>
              <a:rPr lang="zh-CN" altLang="en-US" sz="2000" spc="100" dirty="0">
                <a:solidFill>
                  <a:schemeClr val="tx1">
                    <a:lumMod val="65000"/>
                    <a:lumOff val="35000"/>
                  </a:schemeClr>
                </a:solidFill>
              </a:rPr>
              <a:t>较高的</a:t>
            </a:r>
            <a:r>
              <a:rPr lang="zh-CN" altLang="en-US" sz="2000" spc="100" dirty="0" smtClean="0">
                <a:solidFill>
                  <a:schemeClr val="tx1">
                    <a:lumMod val="65000"/>
                    <a:lumOff val="35000"/>
                  </a:schemeClr>
                </a:solidFill>
              </a:rPr>
              <a:t>准确性。</a:t>
            </a:r>
            <a:endParaRPr lang="zh-CN" altLang="en-US" sz="2000" spc="100" dirty="0">
              <a:solidFill>
                <a:schemeClr val="tx1">
                  <a:lumMod val="65000"/>
                  <a:lumOff val="35000"/>
                </a:schemeClr>
              </a:solidFill>
            </a:endParaRPr>
          </a:p>
        </p:txBody>
      </p:sp>
      <p:sp>
        <p:nvSpPr>
          <p:cNvPr id="5" name="quotation-marks_897"/>
          <p:cNvSpPr>
            <a:spLocks noChangeAspect="1"/>
          </p:cNvSpPr>
          <p:nvPr/>
        </p:nvSpPr>
        <p:spPr bwMode="auto">
          <a:xfrm>
            <a:off x="666708" y="1815277"/>
            <a:ext cx="983021" cy="842197"/>
          </a:xfrm>
          <a:custGeom>
            <a:avLst/>
            <a:gdLst>
              <a:gd name="connsiteX0" fmla="*/ 479725 w 558900"/>
              <a:gd name="connsiteY0" fmla="*/ 0 h 478835"/>
              <a:gd name="connsiteX1" fmla="*/ 479725 w 558900"/>
              <a:gd name="connsiteY1" fmla="*/ 133816 h 478835"/>
              <a:gd name="connsiteX2" fmla="*/ 419940 w 558900"/>
              <a:gd name="connsiteY2" fmla="*/ 217653 h 478835"/>
              <a:gd name="connsiteX3" fmla="*/ 419940 w 558900"/>
              <a:gd name="connsiteY3" fmla="*/ 259571 h 478835"/>
              <a:gd name="connsiteX4" fmla="*/ 558900 w 558900"/>
              <a:gd name="connsiteY4" fmla="*/ 259571 h 478835"/>
              <a:gd name="connsiteX5" fmla="*/ 558900 w 558900"/>
              <a:gd name="connsiteY5" fmla="*/ 478835 h 478835"/>
              <a:gd name="connsiteX6" fmla="*/ 298754 w 558900"/>
              <a:gd name="connsiteY6" fmla="*/ 478835 h 478835"/>
              <a:gd name="connsiteX7" fmla="*/ 298754 w 558900"/>
              <a:gd name="connsiteY7" fmla="*/ 259571 h 478835"/>
              <a:gd name="connsiteX8" fmla="*/ 479725 w 558900"/>
              <a:gd name="connsiteY8" fmla="*/ 0 h 478835"/>
              <a:gd name="connsiteX9" fmla="*/ 179355 w 558900"/>
              <a:gd name="connsiteY9" fmla="*/ 0 h 478835"/>
              <a:gd name="connsiteX10" fmla="*/ 179355 w 558900"/>
              <a:gd name="connsiteY10" fmla="*/ 133816 h 478835"/>
              <a:gd name="connsiteX11" fmla="*/ 119570 w 558900"/>
              <a:gd name="connsiteY11" fmla="*/ 217653 h 478835"/>
              <a:gd name="connsiteX12" fmla="*/ 119570 w 558900"/>
              <a:gd name="connsiteY12" fmla="*/ 259571 h 478835"/>
              <a:gd name="connsiteX13" fmla="*/ 260146 w 558900"/>
              <a:gd name="connsiteY13" fmla="*/ 259571 h 478835"/>
              <a:gd name="connsiteX14" fmla="*/ 260146 w 558900"/>
              <a:gd name="connsiteY14" fmla="*/ 478835 h 478835"/>
              <a:gd name="connsiteX15" fmla="*/ 0 w 558900"/>
              <a:gd name="connsiteY15" fmla="*/ 478835 h 478835"/>
              <a:gd name="connsiteX16" fmla="*/ 0 w 558900"/>
              <a:gd name="connsiteY16" fmla="*/ 259571 h 478835"/>
              <a:gd name="connsiteX17" fmla="*/ 179355 w 558900"/>
              <a:gd name="connsiteY17" fmla="*/ 0 h 47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900" h="478835">
                <a:moveTo>
                  <a:pt x="479725" y="0"/>
                </a:moveTo>
                <a:lnTo>
                  <a:pt x="479725" y="133816"/>
                </a:lnTo>
                <a:cubicBezTo>
                  <a:pt x="419940" y="133816"/>
                  <a:pt x="419940" y="145102"/>
                  <a:pt x="419940" y="217653"/>
                </a:cubicBezTo>
                <a:lnTo>
                  <a:pt x="419940" y="259571"/>
                </a:lnTo>
                <a:lnTo>
                  <a:pt x="558900" y="259571"/>
                </a:lnTo>
                <a:lnTo>
                  <a:pt x="558900" y="478835"/>
                </a:lnTo>
                <a:lnTo>
                  <a:pt x="298754" y="478835"/>
                </a:lnTo>
                <a:lnTo>
                  <a:pt x="298754" y="259571"/>
                </a:lnTo>
                <a:cubicBezTo>
                  <a:pt x="298754" y="93510"/>
                  <a:pt x="339149" y="0"/>
                  <a:pt x="479725" y="0"/>
                </a:cubicBezTo>
                <a:close/>
                <a:moveTo>
                  <a:pt x="179355" y="0"/>
                </a:moveTo>
                <a:lnTo>
                  <a:pt x="179355" y="133816"/>
                </a:lnTo>
                <a:cubicBezTo>
                  <a:pt x="119570" y="133816"/>
                  <a:pt x="119570" y="145102"/>
                  <a:pt x="119570" y="217653"/>
                </a:cubicBezTo>
                <a:lnTo>
                  <a:pt x="119570" y="259571"/>
                </a:lnTo>
                <a:lnTo>
                  <a:pt x="260146" y="259571"/>
                </a:lnTo>
                <a:lnTo>
                  <a:pt x="260146" y="478835"/>
                </a:lnTo>
                <a:lnTo>
                  <a:pt x="0" y="478835"/>
                </a:lnTo>
                <a:lnTo>
                  <a:pt x="0" y="259571"/>
                </a:lnTo>
                <a:cubicBezTo>
                  <a:pt x="0" y="93510"/>
                  <a:pt x="40395" y="0"/>
                  <a:pt x="179355" y="0"/>
                </a:cubicBezTo>
                <a:close/>
              </a:path>
            </a:pathLst>
          </a:custGeom>
          <a:solidFill>
            <a:schemeClr val="accent1">
              <a:lumMod val="20000"/>
              <a:lumOff val="80000"/>
            </a:schemeClr>
          </a:solidFill>
          <a:ln>
            <a:noFill/>
          </a:ln>
        </p:spPr>
      </p:sp>
      <p:sp>
        <p:nvSpPr>
          <p:cNvPr id="6" name="矩形 5"/>
          <p:cNvSpPr/>
          <p:nvPr/>
        </p:nvSpPr>
        <p:spPr>
          <a:xfrm>
            <a:off x="2435224" y="4499999"/>
            <a:ext cx="9083675" cy="72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模型与算法作用</a:t>
            </a:r>
            <a:endParaRPr lang="zh-CN" altLang="en-US" dirty="0"/>
          </a:p>
        </p:txBody>
      </p:sp>
      <p:grpSp>
        <p:nvGrpSpPr>
          <p:cNvPr id="5" name="组合 4"/>
          <p:cNvGrpSpPr/>
          <p:nvPr/>
        </p:nvGrpSpPr>
        <p:grpSpPr>
          <a:xfrm>
            <a:off x="678857" y="1997816"/>
            <a:ext cx="2814232" cy="3340384"/>
            <a:chOff x="678857" y="2188316"/>
            <a:chExt cx="2814232" cy="3340384"/>
          </a:xfrm>
        </p:grpSpPr>
        <p:sp>
          <p:nvSpPr>
            <p:cNvPr id="96" name="矩形 95"/>
            <p:cNvSpPr/>
            <p:nvPr/>
          </p:nvSpPr>
          <p:spPr>
            <a:xfrm>
              <a:off x="678857"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文本框 96"/>
            <p:cNvSpPr txBox="1"/>
            <p:nvPr/>
          </p:nvSpPr>
          <p:spPr>
            <a:xfrm>
              <a:off x="678857" y="2188316"/>
              <a:ext cx="2814232" cy="400110"/>
            </a:xfrm>
            <a:prstGeom prst="rect">
              <a:avLst/>
            </a:prstGeom>
            <a:noFill/>
          </p:spPr>
          <p:txBody>
            <a:bodyPr wrap="none" lIns="0" rtlCol="0">
              <a:spAutoFit/>
            </a:bodyPr>
            <a:lstStyle/>
            <a:p>
              <a:r>
                <a:rPr lang="en-US" altLang="zh-CN" sz="2000" b="1" spc="100" dirty="0">
                  <a:solidFill>
                    <a:schemeClr val="accent1"/>
                  </a:solidFill>
                </a:rPr>
                <a:t>RBF</a:t>
              </a:r>
              <a:r>
                <a:rPr lang="zh-CN" altLang="en-US" sz="2000" b="1" spc="100" dirty="0">
                  <a:solidFill>
                    <a:schemeClr val="accent1"/>
                  </a:solidFill>
                </a:rPr>
                <a:t>神经网络结构分析</a:t>
              </a:r>
              <a:endParaRPr lang="zh-CN" altLang="en-US" sz="2000" b="1" spc="100" dirty="0">
                <a:solidFill>
                  <a:schemeClr val="accent1"/>
                </a:solidFill>
              </a:endParaRPr>
            </a:p>
          </p:txBody>
        </p:sp>
        <p:sp>
          <p:nvSpPr>
            <p:cNvPr id="98" name="文本框 97"/>
            <p:cNvSpPr txBox="1"/>
            <p:nvPr/>
          </p:nvSpPr>
          <p:spPr>
            <a:xfrm>
              <a:off x="678858" y="3123178"/>
              <a:ext cx="2160000" cy="2405522"/>
            </a:xfrm>
            <a:prstGeom prst="rect">
              <a:avLst/>
            </a:prstGeom>
            <a:noFill/>
          </p:spPr>
          <p:txBody>
            <a:bodyPr wrap="square" lIns="0" rtlCol="0">
              <a:normAutofit/>
            </a:bodyPr>
            <a:lstStyle/>
            <a:p>
              <a:pPr algn="just">
                <a:lnSpc>
                  <a:spcPct val="150000"/>
                </a:lnSpc>
              </a:pPr>
              <a:r>
                <a:rPr lang="zh-CN" altLang="en-US" sz="1600" spc="100" dirty="0">
                  <a:solidFill>
                    <a:schemeClr val="tx1">
                      <a:lumMod val="65000"/>
                      <a:lumOff val="35000"/>
                    </a:schemeClr>
                  </a:solidFill>
                </a:rPr>
                <a:t>主要是用来确定隐含层和输出层的激励函数，以及函数中的各项</a:t>
              </a:r>
              <a:r>
                <a:rPr lang="zh-CN" altLang="en-US" sz="1600" spc="100" dirty="0" smtClean="0">
                  <a:solidFill>
                    <a:schemeClr val="tx1">
                      <a:lumMod val="65000"/>
                      <a:lumOff val="35000"/>
                    </a:schemeClr>
                  </a:solidFill>
                </a:rPr>
                <a:t>参数。</a:t>
              </a:r>
              <a:endParaRPr lang="zh-CN" altLang="en-US" sz="1600" spc="100" dirty="0">
                <a:solidFill>
                  <a:schemeClr val="tx1">
                    <a:lumMod val="65000"/>
                    <a:lumOff val="35000"/>
                  </a:schemeClr>
                </a:solidFill>
              </a:endParaRPr>
            </a:p>
          </p:txBody>
        </p:sp>
      </p:grpSp>
      <p:grpSp>
        <p:nvGrpSpPr>
          <p:cNvPr id="4" name="组合 3"/>
          <p:cNvGrpSpPr/>
          <p:nvPr/>
        </p:nvGrpSpPr>
        <p:grpSpPr>
          <a:xfrm>
            <a:off x="5063619" y="1997816"/>
            <a:ext cx="2160001" cy="3340384"/>
            <a:chOff x="5063619" y="2188316"/>
            <a:chExt cx="2160001" cy="3340384"/>
          </a:xfrm>
        </p:grpSpPr>
        <p:sp>
          <p:nvSpPr>
            <p:cNvPr id="100" name="矩形 99"/>
            <p:cNvSpPr/>
            <p:nvPr/>
          </p:nvSpPr>
          <p:spPr>
            <a:xfrm>
              <a:off x="5063619"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文本框 100"/>
            <p:cNvSpPr txBox="1"/>
            <p:nvPr/>
          </p:nvSpPr>
          <p:spPr>
            <a:xfrm>
              <a:off x="5063619" y="2188316"/>
              <a:ext cx="1438855" cy="400110"/>
            </a:xfrm>
            <a:prstGeom prst="rect">
              <a:avLst/>
            </a:prstGeom>
            <a:noFill/>
          </p:spPr>
          <p:txBody>
            <a:bodyPr wrap="none" lIns="0" rtlCol="0">
              <a:spAutoFit/>
            </a:bodyPr>
            <a:lstStyle/>
            <a:p>
              <a:r>
                <a:rPr lang="zh-CN" altLang="en-US" sz="2000" b="1" spc="100" dirty="0">
                  <a:solidFill>
                    <a:schemeClr val="accent1"/>
                  </a:solidFill>
                </a:rPr>
                <a:t>减聚类算法</a:t>
              </a:r>
              <a:endParaRPr lang="zh-CN" altLang="en-US" sz="2000" b="1" spc="100" dirty="0">
                <a:solidFill>
                  <a:schemeClr val="accent1"/>
                </a:solidFill>
              </a:endParaRPr>
            </a:p>
          </p:txBody>
        </p:sp>
        <p:sp>
          <p:nvSpPr>
            <p:cNvPr id="102" name="文本框 101"/>
            <p:cNvSpPr txBox="1"/>
            <p:nvPr/>
          </p:nvSpPr>
          <p:spPr>
            <a:xfrm>
              <a:off x="5063620" y="3123178"/>
              <a:ext cx="2160000" cy="2405522"/>
            </a:xfrm>
            <a:prstGeom prst="rect">
              <a:avLst/>
            </a:prstGeom>
            <a:noFill/>
          </p:spPr>
          <p:txBody>
            <a:bodyPr wrap="square" lIns="0" rtlCol="0">
              <a:normAutofit/>
            </a:bodyPr>
            <a:lstStyle/>
            <a:p>
              <a:pPr algn="just">
                <a:lnSpc>
                  <a:spcPct val="150000"/>
                </a:lnSpc>
              </a:pPr>
              <a:r>
                <a:rPr lang="zh-CN" altLang="en-US" sz="1600" spc="100" dirty="0">
                  <a:solidFill>
                    <a:schemeClr val="tx1">
                      <a:lumMod val="65000"/>
                      <a:lumOff val="35000"/>
                    </a:schemeClr>
                  </a:solidFill>
                </a:rPr>
                <a:t>一种无监督的聚类算法，主要是用来确定隐含层的</a:t>
              </a:r>
              <a:r>
                <a:rPr lang="zh-CN" altLang="en-US" sz="1600" spc="100" dirty="0" smtClean="0">
                  <a:solidFill>
                    <a:schemeClr val="tx1">
                      <a:lumMod val="65000"/>
                      <a:lumOff val="35000"/>
                    </a:schemeClr>
                  </a:solidFill>
                </a:rPr>
                <a:t>中心。</a:t>
              </a:r>
              <a:endParaRPr lang="zh-CN" altLang="en-US" sz="1600" spc="100" dirty="0">
                <a:solidFill>
                  <a:schemeClr val="tx1">
                    <a:lumMod val="65000"/>
                    <a:lumOff val="35000"/>
                  </a:schemeClr>
                </a:solidFill>
              </a:endParaRPr>
            </a:p>
          </p:txBody>
        </p:sp>
      </p:grpSp>
      <p:grpSp>
        <p:nvGrpSpPr>
          <p:cNvPr id="2" name="组合 1"/>
          <p:cNvGrpSpPr/>
          <p:nvPr/>
        </p:nvGrpSpPr>
        <p:grpSpPr>
          <a:xfrm>
            <a:off x="9448380" y="1997816"/>
            <a:ext cx="2160001" cy="3340384"/>
            <a:chOff x="9448380" y="2188316"/>
            <a:chExt cx="2160001" cy="3340384"/>
          </a:xfrm>
        </p:grpSpPr>
        <p:sp>
          <p:nvSpPr>
            <p:cNvPr id="104" name="矩形 103"/>
            <p:cNvSpPr/>
            <p:nvPr/>
          </p:nvSpPr>
          <p:spPr>
            <a:xfrm>
              <a:off x="9448380"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文本框 104"/>
            <p:cNvSpPr txBox="1"/>
            <p:nvPr/>
          </p:nvSpPr>
          <p:spPr>
            <a:xfrm>
              <a:off x="9448380" y="2188316"/>
              <a:ext cx="1422825" cy="400110"/>
            </a:xfrm>
            <a:prstGeom prst="rect">
              <a:avLst/>
            </a:prstGeom>
            <a:noFill/>
          </p:spPr>
          <p:txBody>
            <a:bodyPr wrap="none" lIns="0" rtlCol="0">
              <a:spAutoFit/>
            </a:bodyPr>
            <a:lstStyle/>
            <a:p>
              <a:r>
                <a:rPr lang="en-US" altLang="zh-CN" sz="2000" b="1" spc="100" dirty="0" smtClean="0">
                  <a:solidFill>
                    <a:schemeClr val="accent1"/>
                  </a:solidFill>
                </a:rPr>
                <a:t>QPSO</a:t>
              </a:r>
              <a:r>
                <a:rPr lang="zh-CN" altLang="en-US" sz="2000" b="1" spc="100" dirty="0" smtClean="0">
                  <a:solidFill>
                    <a:schemeClr val="accent1"/>
                  </a:solidFill>
                </a:rPr>
                <a:t>算法</a:t>
              </a:r>
              <a:endParaRPr lang="en-US" altLang="zh-CN" sz="2000" b="1" spc="100" dirty="0">
                <a:solidFill>
                  <a:schemeClr val="accent1"/>
                </a:solidFill>
              </a:endParaRPr>
            </a:p>
          </p:txBody>
        </p:sp>
        <p:sp>
          <p:nvSpPr>
            <p:cNvPr id="106" name="文本框 105"/>
            <p:cNvSpPr txBox="1"/>
            <p:nvPr/>
          </p:nvSpPr>
          <p:spPr>
            <a:xfrm>
              <a:off x="9448381" y="3123178"/>
              <a:ext cx="2160000" cy="2405522"/>
            </a:xfrm>
            <a:prstGeom prst="rect">
              <a:avLst/>
            </a:prstGeom>
            <a:noFill/>
          </p:spPr>
          <p:txBody>
            <a:bodyPr wrap="square" lIns="0" rtlCol="0">
              <a:normAutofit/>
            </a:bodyPr>
            <a:lstStyle/>
            <a:p>
              <a:pPr algn="just">
                <a:lnSpc>
                  <a:spcPct val="150000"/>
                </a:lnSpc>
              </a:pPr>
              <a:r>
                <a:rPr lang="zh-CN" altLang="en-US" sz="1600" spc="100" dirty="0" smtClean="0">
                  <a:solidFill>
                    <a:schemeClr val="tx1">
                      <a:lumMod val="65000"/>
                      <a:lumOff val="35000"/>
                    </a:schemeClr>
                  </a:solidFill>
                </a:rPr>
                <a:t>确定</a:t>
              </a:r>
              <a:r>
                <a:rPr lang="zh-CN" altLang="en-US" sz="1600" spc="100" dirty="0">
                  <a:solidFill>
                    <a:schemeClr val="tx1">
                      <a:lumMod val="65000"/>
                      <a:lumOff val="35000"/>
                    </a:schemeClr>
                  </a:solidFill>
                </a:rPr>
                <a:t>了隐含层基函数的中心后，需要确定</a:t>
              </a:r>
              <a:r>
                <a:rPr lang="en-US" altLang="zh-CN" sz="1600" spc="100" dirty="0">
                  <a:solidFill>
                    <a:schemeClr val="tx1">
                      <a:lumMod val="65000"/>
                      <a:lumOff val="35000"/>
                    </a:schemeClr>
                  </a:solidFill>
                </a:rPr>
                <a:t>RBF</a:t>
              </a:r>
              <a:r>
                <a:rPr lang="zh-CN" altLang="en-US" sz="1600" spc="100" dirty="0">
                  <a:solidFill>
                    <a:schemeClr val="tx1">
                      <a:lumMod val="65000"/>
                      <a:lumOff val="35000"/>
                    </a:schemeClr>
                  </a:solidFill>
                </a:rPr>
                <a:t>基函数的宽度，以及输出层与隐含层的连接</a:t>
              </a:r>
              <a:r>
                <a:rPr lang="zh-CN" altLang="en-US" sz="1600" spc="100" dirty="0" smtClean="0">
                  <a:solidFill>
                    <a:schemeClr val="tx1">
                      <a:lumMod val="65000"/>
                      <a:lumOff val="35000"/>
                    </a:schemeClr>
                  </a:solidFill>
                </a:rPr>
                <a:t>权重。</a:t>
              </a:r>
              <a:endParaRPr lang="zh-CN" altLang="en-US" sz="1600" spc="100" dirty="0">
                <a:solidFill>
                  <a:schemeClr val="tx1">
                    <a:lumMod val="65000"/>
                    <a:lumOff val="35000"/>
                  </a:schemeClr>
                </a:solidFill>
              </a:endParaRPr>
            </a:p>
          </p:txBody>
        </p:sp>
      </p:grpSp>
      <p:sp>
        <p:nvSpPr>
          <p:cNvPr id="107" name="right-arrow_339913"/>
          <p:cNvSpPr>
            <a:spLocks noChangeAspect="1"/>
          </p:cNvSpPr>
          <p:nvPr/>
        </p:nvSpPr>
        <p:spPr bwMode="auto">
          <a:xfrm>
            <a:off x="3558165" y="3340644"/>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sp>
        <p:nvSpPr>
          <p:cNvPr id="108" name="right-arrow_339913"/>
          <p:cNvSpPr>
            <a:spLocks noChangeAspect="1"/>
          </p:cNvSpPr>
          <p:nvPr/>
        </p:nvSpPr>
        <p:spPr bwMode="auto">
          <a:xfrm>
            <a:off x="8031158" y="3340644"/>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RBF</a:t>
            </a:r>
            <a:r>
              <a:rPr lang="zh-CN" altLang="en-US" dirty="0" smtClean="0"/>
              <a:t>神经网络</a:t>
            </a:r>
            <a:r>
              <a:rPr lang="zh-CN" altLang="en-US" dirty="0"/>
              <a:t>结构分析</a:t>
            </a:r>
            <a:endParaRPr lang="zh-CN" altLang="en-US" dirty="0"/>
          </a:p>
        </p:txBody>
      </p:sp>
      <p:pic>
        <p:nvPicPr>
          <p:cNvPr id="3" name="Picture 4" descr="https://images2018.cnblogs.com/blog/729758/201807/729758-20180722122344255-429345489.png"/>
          <p:cNvPicPr>
            <a:picLocks noChangeAspect="1" noChangeArrowheads="1"/>
          </p:cNvPicPr>
          <p:nvPr/>
        </p:nvPicPr>
        <p:blipFill>
          <a:blip r:embed="rId1" cstate="print"/>
          <a:srcRect/>
          <a:stretch>
            <a:fillRect/>
          </a:stretch>
        </p:blipFill>
        <p:spPr bwMode="auto">
          <a:xfrm>
            <a:off x="644198" y="1851190"/>
            <a:ext cx="5451802" cy="3771688"/>
          </a:xfrm>
          <a:prstGeom prst="rect">
            <a:avLst/>
          </a:prstGeom>
          <a:noFill/>
          <a:ln w="19050">
            <a:solidFill>
              <a:srgbClr val="BB010E"/>
            </a:solidFill>
          </a:ln>
        </p:spPr>
      </p:pic>
      <p:sp>
        <p:nvSpPr>
          <p:cNvPr id="6" name="文本框 23"/>
          <p:cNvSpPr txBox="1"/>
          <p:nvPr/>
        </p:nvSpPr>
        <p:spPr>
          <a:xfrm>
            <a:off x="6270757" y="1868004"/>
            <a:ext cx="5442888" cy="3754874"/>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smtClean="0">
                <a:solidFill>
                  <a:srgbClr val="262626"/>
                </a:solidFill>
                <a:latin typeface="+mj-ea"/>
                <a:ea typeface="+mj-ea"/>
                <a:sym typeface="+mn-ea"/>
              </a:rPr>
              <a:t>RBF</a:t>
            </a:r>
            <a:r>
              <a:rPr lang="zh-CN" altLang="en-US" dirty="0" smtClean="0">
                <a:solidFill>
                  <a:srgbClr val="262626"/>
                </a:solidFill>
                <a:latin typeface="+mj-ea"/>
                <a:ea typeface="+mj-ea"/>
                <a:sym typeface="+mn-ea"/>
              </a:rPr>
              <a:t>神经网络是典型的前向网络，由输入层，隐含层和输出层</a:t>
            </a:r>
            <a:r>
              <a:rPr lang="zh-CN" altLang="en-US" dirty="0" smtClean="0">
                <a:solidFill>
                  <a:srgbClr val="262626"/>
                </a:solidFill>
                <a:latin typeface="+mj-ea"/>
                <a:ea typeface="+mj-ea"/>
                <a:sym typeface="+mn-ea"/>
              </a:rPr>
              <a:t>组成。</a:t>
            </a:r>
            <a:endParaRPr lang="en-US" altLang="zh-CN" dirty="0" smtClean="0">
              <a:solidFill>
                <a:srgbClr val="262626"/>
              </a:solidFill>
              <a:latin typeface="+mj-ea"/>
              <a:ea typeface="+mj-ea"/>
              <a:sym typeface="+mn-ea"/>
            </a:endParaRPr>
          </a:p>
          <a:p>
            <a:endParaRPr lang="en-US" altLang="zh-CN" dirty="0" smtClean="0">
              <a:solidFill>
                <a:srgbClr val="262626"/>
              </a:solidFill>
              <a:latin typeface="+mj-ea"/>
              <a:ea typeface="+mj-ea"/>
              <a:sym typeface="+mn-ea"/>
            </a:endParaRPr>
          </a:p>
          <a:p>
            <a:r>
              <a:rPr lang="zh-CN" altLang="en-US" dirty="0" smtClean="0">
                <a:solidFill>
                  <a:srgbClr val="262626"/>
                </a:solidFill>
                <a:latin typeface="+mj-ea"/>
                <a:ea typeface="+mj-ea"/>
                <a:sym typeface="+mn-ea"/>
              </a:rPr>
              <a:t>给定</a:t>
            </a:r>
            <a:r>
              <a:rPr lang="zh-CN" altLang="en-US" dirty="0">
                <a:solidFill>
                  <a:srgbClr val="262626"/>
                </a:solidFill>
                <a:latin typeface="+mj-ea"/>
                <a:ea typeface="+mj-ea"/>
                <a:sym typeface="+mn-ea"/>
              </a:rPr>
              <a:t>一个数据</a:t>
            </a:r>
            <a:r>
              <a:rPr lang="zh-CN" altLang="en-US" dirty="0" smtClean="0">
                <a:solidFill>
                  <a:srgbClr val="262626"/>
                </a:solidFill>
                <a:latin typeface="+mj-ea"/>
                <a:ea typeface="+mj-ea"/>
                <a:sym typeface="+mn-ea"/>
              </a:rPr>
              <a:t>样本，          </a:t>
            </a:r>
            <a:r>
              <a:rPr lang="en-US" altLang="zh-CN" dirty="0" err="1" smtClean="0">
                <a:solidFill>
                  <a:srgbClr val="262626"/>
                </a:solidFill>
                <a:latin typeface="+mj-ea"/>
                <a:ea typeface="+mj-ea"/>
                <a:sym typeface="+mn-ea"/>
              </a:rPr>
              <a:t>xi</a:t>
            </a:r>
            <a:r>
              <a:rPr lang="en-US" altLang="zh-CN" dirty="0" err="1">
                <a:solidFill>
                  <a:srgbClr val="262626"/>
                </a:solidFill>
                <a:latin typeface="+mj-ea"/>
                <a:ea typeface="+mj-ea"/>
                <a:sym typeface="+mn-ea"/>
              </a:rPr>
              <a:t>∈R</a:t>
            </a:r>
            <a:r>
              <a:rPr lang="en-US" altLang="zh-CN" dirty="0">
                <a:solidFill>
                  <a:srgbClr val="262626"/>
                </a:solidFill>
                <a:latin typeface="+mj-ea"/>
                <a:ea typeface="+mj-ea"/>
                <a:sym typeface="+mn-ea"/>
              </a:rPr>
              <a:t> </a:t>
            </a:r>
            <a:r>
              <a:rPr lang="zh-CN" altLang="en-US" dirty="0">
                <a:solidFill>
                  <a:srgbClr val="262626"/>
                </a:solidFill>
                <a:latin typeface="+mj-ea"/>
                <a:ea typeface="+mj-ea"/>
                <a:sym typeface="+mn-ea"/>
              </a:rPr>
              <a:t>，</a:t>
            </a:r>
            <a:r>
              <a:rPr lang="en-US" altLang="zh-CN" dirty="0" err="1" smtClean="0">
                <a:solidFill>
                  <a:srgbClr val="262626"/>
                </a:solidFill>
                <a:latin typeface="+mj-ea"/>
                <a:ea typeface="+mj-ea"/>
                <a:sym typeface="+mn-ea"/>
              </a:rPr>
              <a:t>yi</a:t>
            </a:r>
            <a:r>
              <a:rPr lang="en-US" altLang="zh-CN" dirty="0" smtClean="0">
                <a:solidFill>
                  <a:srgbClr val="262626"/>
                </a:solidFill>
                <a:latin typeface="+mj-ea"/>
                <a:ea typeface="+mj-ea"/>
                <a:sym typeface="+mn-ea"/>
              </a:rPr>
              <a:t>∈ {</a:t>
            </a:r>
            <a:r>
              <a:rPr lang="en-US" altLang="zh-CN" dirty="0">
                <a:solidFill>
                  <a:srgbClr val="262626"/>
                </a:solidFill>
                <a:latin typeface="+mj-ea"/>
                <a:ea typeface="+mj-ea"/>
                <a:sym typeface="+mn-ea"/>
              </a:rPr>
              <a:t>0,1}</a:t>
            </a:r>
            <a:r>
              <a:rPr lang="zh-CN" altLang="en-US" dirty="0">
                <a:solidFill>
                  <a:srgbClr val="262626"/>
                </a:solidFill>
                <a:latin typeface="+mj-ea"/>
                <a:ea typeface="+mj-ea"/>
                <a:sym typeface="+mn-ea"/>
              </a:rPr>
              <a:t>，</a:t>
            </a:r>
            <a:r>
              <a:rPr lang="en-US" altLang="zh-CN" dirty="0">
                <a:solidFill>
                  <a:srgbClr val="262626"/>
                </a:solidFill>
                <a:latin typeface="+mj-ea"/>
                <a:ea typeface="+mj-ea"/>
                <a:sym typeface="+mn-ea"/>
              </a:rPr>
              <a:t>xi</a:t>
            </a:r>
            <a:r>
              <a:rPr lang="zh-CN" altLang="en-US" dirty="0">
                <a:solidFill>
                  <a:srgbClr val="262626"/>
                </a:solidFill>
                <a:latin typeface="+mj-ea"/>
                <a:ea typeface="+mj-ea"/>
                <a:sym typeface="+mn-ea"/>
              </a:rPr>
              <a:t>为第</a:t>
            </a:r>
            <a:r>
              <a:rPr lang="en-US" altLang="zh-CN" dirty="0" err="1">
                <a:solidFill>
                  <a:srgbClr val="262626"/>
                </a:solidFill>
                <a:latin typeface="+mj-ea"/>
                <a:ea typeface="+mj-ea"/>
                <a:sym typeface="+mn-ea"/>
              </a:rPr>
              <a:t>i</a:t>
            </a:r>
            <a:r>
              <a:rPr lang="zh-CN" altLang="en-US" dirty="0">
                <a:solidFill>
                  <a:srgbClr val="262626"/>
                </a:solidFill>
                <a:latin typeface="+mj-ea"/>
                <a:ea typeface="+mj-ea"/>
                <a:sym typeface="+mn-ea"/>
              </a:rPr>
              <a:t>个待辨识分类样本的输入量</a:t>
            </a:r>
            <a:r>
              <a:rPr lang="zh-CN" altLang="en-US" dirty="0" smtClean="0">
                <a:solidFill>
                  <a:srgbClr val="262626"/>
                </a:solidFill>
                <a:latin typeface="+mj-ea"/>
                <a:ea typeface="+mj-ea"/>
                <a:sym typeface="+mn-ea"/>
              </a:rPr>
              <a:t>，</a:t>
            </a:r>
            <a:r>
              <a:rPr lang="en-US" altLang="zh-CN" dirty="0" err="1" smtClean="0">
                <a:solidFill>
                  <a:srgbClr val="262626"/>
                </a:solidFill>
                <a:latin typeface="+mj-ea"/>
                <a:ea typeface="+mj-ea"/>
                <a:sym typeface="+mn-ea"/>
              </a:rPr>
              <a:t>yi</a:t>
            </a:r>
            <a:r>
              <a:rPr lang="zh-CN" altLang="en-US" dirty="0">
                <a:solidFill>
                  <a:srgbClr val="262626"/>
                </a:solidFill>
                <a:latin typeface="+mj-ea"/>
                <a:ea typeface="+mj-ea"/>
                <a:sym typeface="+mn-ea"/>
              </a:rPr>
              <a:t>为第</a:t>
            </a:r>
            <a:r>
              <a:rPr lang="en-US" altLang="zh-CN" dirty="0" err="1">
                <a:solidFill>
                  <a:srgbClr val="262626"/>
                </a:solidFill>
                <a:latin typeface="+mj-ea"/>
                <a:ea typeface="+mj-ea"/>
                <a:sym typeface="+mn-ea"/>
              </a:rPr>
              <a:t>i</a:t>
            </a:r>
            <a:r>
              <a:rPr lang="zh-CN" altLang="en-US" dirty="0">
                <a:solidFill>
                  <a:srgbClr val="262626"/>
                </a:solidFill>
                <a:latin typeface="+mj-ea"/>
                <a:ea typeface="+mj-ea"/>
                <a:sym typeface="+mn-ea"/>
              </a:rPr>
              <a:t>个输出量，</a:t>
            </a:r>
            <a:r>
              <a:rPr lang="en-US" altLang="zh-CN" dirty="0">
                <a:solidFill>
                  <a:srgbClr val="262626"/>
                </a:solidFill>
                <a:latin typeface="+mj-ea"/>
                <a:ea typeface="+mj-ea"/>
                <a:sym typeface="+mn-ea"/>
              </a:rPr>
              <a:t>n</a:t>
            </a:r>
            <a:r>
              <a:rPr lang="zh-CN" altLang="en-US" dirty="0">
                <a:solidFill>
                  <a:srgbClr val="262626"/>
                </a:solidFill>
                <a:latin typeface="+mj-ea"/>
                <a:ea typeface="+mj-ea"/>
                <a:sym typeface="+mn-ea"/>
              </a:rPr>
              <a:t>为样本个数，</a:t>
            </a:r>
            <a:r>
              <a:rPr lang="en-US" altLang="zh-CN" dirty="0">
                <a:solidFill>
                  <a:srgbClr val="262626"/>
                </a:solidFill>
                <a:latin typeface="+mj-ea"/>
                <a:ea typeface="+mj-ea"/>
                <a:sym typeface="+mn-ea"/>
              </a:rPr>
              <a:t>s</a:t>
            </a:r>
            <a:r>
              <a:rPr lang="zh-CN" altLang="en-US" dirty="0">
                <a:solidFill>
                  <a:srgbClr val="262626"/>
                </a:solidFill>
                <a:latin typeface="+mj-ea"/>
                <a:ea typeface="+mj-ea"/>
                <a:sym typeface="+mn-ea"/>
              </a:rPr>
              <a:t>为空间</a:t>
            </a:r>
            <a:r>
              <a:rPr lang="zh-CN" altLang="en-US" dirty="0" smtClean="0">
                <a:solidFill>
                  <a:srgbClr val="262626"/>
                </a:solidFill>
                <a:latin typeface="+mj-ea"/>
                <a:ea typeface="+mj-ea"/>
                <a:sym typeface="+mn-ea"/>
              </a:rPr>
              <a:t>维数。</a:t>
            </a:r>
            <a:endParaRPr lang="en-US" altLang="zh-CN" dirty="0" smtClean="0">
              <a:solidFill>
                <a:srgbClr val="262626"/>
              </a:solidFill>
              <a:latin typeface="+mj-ea"/>
              <a:ea typeface="+mj-ea"/>
              <a:sym typeface="+mn-ea"/>
            </a:endParaRPr>
          </a:p>
          <a:p>
            <a:endParaRPr lang="en-US" altLang="zh-CN" dirty="0" smtClean="0">
              <a:solidFill>
                <a:srgbClr val="262626"/>
              </a:solidFill>
              <a:latin typeface="+mj-ea"/>
              <a:ea typeface="+mj-ea"/>
              <a:sym typeface="+mn-ea"/>
            </a:endParaRPr>
          </a:p>
          <a:p>
            <a:r>
              <a:rPr lang="zh-CN" altLang="en-US" dirty="0">
                <a:latin typeface="+mj-ea"/>
                <a:ea typeface="+mj-ea"/>
              </a:rPr>
              <a:t>输出层神经元的激励函数是简单的线性加权函 </a:t>
            </a:r>
            <a:endParaRPr lang="zh-CN" altLang="en-US" sz="2000" dirty="0">
              <a:latin typeface="+mj-ea"/>
              <a:ea typeface="+mj-ea"/>
            </a:endParaRPr>
          </a:p>
          <a:p>
            <a:r>
              <a:rPr lang="zh-CN" altLang="en-US" dirty="0">
                <a:latin typeface="+mj-ea"/>
                <a:ea typeface="+mj-ea"/>
              </a:rPr>
              <a:t>数，因而输入与输出的关系为 </a:t>
            </a:r>
            <a:endParaRPr lang="en-US" altLang="zh-CN" dirty="0" smtClean="0">
              <a:latin typeface="+mj-ea"/>
              <a:ea typeface="+mj-ea"/>
            </a:endParaRPr>
          </a:p>
          <a:p>
            <a:endParaRPr lang="en-US" altLang="zh-CN" sz="2000" dirty="0" smtClean="0">
              <a:latin typeface="+mj-ea"/>
              <a:ea typeface="+mj-ea"/>
            </a:endParaRPr>
          </a:p>
          <a:p>
            <a:endParaRPr lang="zh-CN" altLang="en-US" sz="2000" dirty="0">
              <a:latin typeface="+mj-ea"/>
              <a:ea typeface="+mj-ea"/>
            </a:endParaRPr>
          </a:p>
          <a:p>
            <a:r>
              <a:rPr lang="zh-CN" altLang="en-US" dirty="0" smtClean="0">
                <a:latin typeface="+mj-ea"/>
                <a:ea typeface="+mj-ea"/>
              </a:rPr>
              <a:t>式</a:t>
            </a:r>
            <a:r>
              <a:rPr lang="zh-CN" altLang="en-US" dirty="0">
                <a:latin typeface="+mj-ea"/>
                <a:ea typeface="+mj-ea"/>
              </a:rPr>
              <a:t>中</a:t>
            </a:r>
            <a:r>
              <a:rPr lang="zh-CN" altLang="en-US" dirty="0" smtClean="0">
                <a:latin typeface="+mj-ea"/>
                <a:ea typeface="+mj-ea"/>
              </a:rPr>
              <a:t>：</a:t>
            </a:r>
            <a:r>
              <a:rPr lang="en-US" altLang="zh-CN" dirty="0" err="1" smtClean="0">
                <a:latin typeface="+mj-ea"/>
                <a:ea typeface="+mj-ea"/>
              </a:rPr>
              <a:t>wj</a:t>
            </a:r>
            <a:r>
              <a:rPr lang="zh-CN" altLang="en-US" dirty="0" smtClean="0">
                <a:latin typeface="+mj-ea"/>
                <a:ea typeface="+mj-ea"/>
              </a:rPr>
              <a:t>为</a:t>
            </a:r>
            <a:r>
              <a:rPr lang="zh-CN" altLang="en-US" dirty="0">
                <a:latin typeface="+mj-ea"/>
                <a:ea typeface="+mj-ea"/>
              </a:rPr>
              <a:t>第ｊ个神经元输出层与隐含层之间的连 </a:t>
            </a:r>
            <a:r>
              <a:rPr lang="zh-CN" altLang="en-US" dirty="0" smtClean="0">
                <a:latin typeface="+mj-ea"/>
                <a:ea typeface="+mj-ea"/>
              </a:rPr>
              <a:t>接</a:t>
            </a:r>
            <a:r>
              <a:rPr lang="zh-CN" altLang="en-US" dirty="0">
                <a:latin typeface="+mj-ea"/>
                <a:ea typeface="+mj-ea"/>
              </a:rPr>
              <a:t>权重</a:t>
            </a:r>
            <a:r>
              <a:rPr lang="zh-CN" altLang="en-US" dirty="0" smtClean="0">
                <a:latin typeface="+mj-ea"/>
                <a:ea typeface="+mj-ea"/>
              </a:rPr>
              <a:t>，</a:t>
            </a:r>
            <a:r>
              <a:rPr lang="en-US" altLang="zh-CN" dirty="0" err="1">
                <a:latin typeface="+mj-ea"/>
                <a:ea typeface="+mj-ea"/>
              </a:rPr>
              <a:t>ej</a:t>
            </a:r>
            <a:r>
              <a:rPr lang="zh-CN" altLang="en-US" dirty="0" smtClean="0">
                <a:latin typeface="+mj-ea"/>
                <a:ea typeface="+mj-ea"/>
              </a:rPr>
              <a:t>为</a:t>
            </a:r>
            <a:r>
              <a:rPr lang="zh-CN" altLang="en-US" dirty="0">
                <a:latin typeface="+mj-ea"/>
                <a:ea typeface="+mj-ea"/>
              </a:rPr>
              <a:t>第ｊ个神经元的输出偏差。</a:t>
            </a:r>
            <a:endParaRPr lang="zh-CN" altLang="en-US" sz="2000" dirty="0">
              <a:solidFill>
                <a:srgbClr val="262626"/>
              </a:solidFill>
              <a:latin typeface="+mj-ea"/>
              <a:ea typeface="+mj-ea"/>
              <a:sym typeface="+mn-ea"/>
            </a:endParaRPr>
          </a:p>
        </p:txBody>
      </p:sp>
      <p:pic>
        <p:nvPicPr>
          <p:cNvPr id="8" name="图片 7"/>
          <p:cNvPicPr>
            <a:picLocks noChangeAspect="1"/>
          </p:cNvPicPr>
          <p:nvPr/>
        </p:nvPicPr>
        <p:blipFill>
          <a:blip r:embed="rId2"/>
          <a:stretch>
            <a:fillRect/>
          </a:stretch>
        </p:blipFill>
        <p:spPr>
          <a:xfrm>
            <a:off x="8268200" y="2659302"/>
            <a:ext cx="724001" cy="362001"/>
          </a:xfrm>
          <a:prstGeom prst="rect">
            <a:avLst/>
          </a:prstGeom>
        </p:spPr>
      </p:pic>
      <p:pic>
        <p:nvPicPr>
          <p:cNvPr id="9" name="图片 8"/>
          <p:cNvPicPr>
            <a:picLocks noChangeAspect="1"/>
          </p:cNvPicPr>
          <p:nvPr/>
        </p:nvPicPr>
        <p:blipFill>
          <a:blip r:embed="rId3"/>
          <a:stretch>
            <a:fillRect/>
          </a:stretch>
        </p:blipFill>
        <p:spPr>
          <a:xfrm>
            <a:off x="7596593" y="4366928"/>
            <a:ext cx="2791215" cy="514422"/>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减</a:t>
            </a:r>
            <a:r>
              <a:rPr lang="zh-CN" altLang="en-US" dirty="0" smtClean="0"/>
              <a:t>聚类算法</a:t>
            </a:r>
            <a:endParaRPr lang="zh-CN" altLang="en-US" dirty="0"/>
          </a:p>
        </p:txBody>
      </p:sp>
      <p:sp>
        <p:nvSpPr>
          <p:cNvPr id="6" name="文本框 23"/>
          <p:cNvSpPr txBox="1"/>
          <p:nvPr/>
        </p:nvSpPr>
        <p:spPr>
          <a:xfrm>
            <a:off x="6270757" y="1868004"/>
            <a:ext cx="5442888" cy="4247317"/>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rgbClr val="262626"/>
                </a:solidFill>
                <a:sym typeface="+mn-ea"/>
              </a:rPr>
              <a:t>X</a:t>
            </a:r>
            <a:r>
              <a:rPr lang="en-US" altLang="zh-CN" sz="1100" dirty="0">
                <a:solidFill>
                  <a:srgbClr val="262626"/>
                </a:solidFill>
                <a:sym typeface="+mn-ea"/>
              </a:rPr>
              <a:t>i</a:t>
            </a:r>
            <a:r>
              <a:rPr lang="zh-CN" altLang="en-US" dirty="0">
                <a:solidFill>
                  <a:srgbClr val="262626"/>
                </a:solidFill>
                <a:sym typeface="+mn-ea"/>
              </a:rPr>
              <a:t>可以看做是</a:t>
            </a:r>
            <a:r>
              <a:rPr lang="en-US" altLang="zh-CN" dirty="0">
                <a:solidFill>
                  <a:srgbClr val="262626"/>
                </a:solidFill>
                <a:sym typeface="+mn-ea"/>
              </a:rPr>
              <a:t>s</a:t>
            </a:r>
            <a:r>
              <a:rPr lang="zh-CN" altLang="en-US" dirty="0">
                <a:solidFill>
                  <a:srgbClr val="262626"/>
                </a:solidFill>
                <a:sym typeface="+mn-ea"/>
              </a:rPr>
              <a:t>维度空间的</a:t>
            </a:r>
            <a:r>
              <a:rPr lang="en-US" altLang="zh-CN" dirty="0">
                <a:solidFill>
                  <a:srgbClr val="262626"/>
                </a:solidFill>
                <a:sym typeface="+mn-ea"/>
              </a:rPr>
              <a:t>n</a:t>
            </a:r>
            <a:r>
              <a:rPr lang="zh-CN" altLang="en-US" dirty="0">
                <a:solidFill>
                  <a:srgbClr val="262626"/>
                </a:solidFill>
                <a:sym typeface="+mn-ea"/>
              </a:rPr>
              <a:t>个数据点，每一个数据点都可以是一个聚类中心，我们定义</a:t>
            </a:r>
            <a:r>
              <a:rPr lang="en-US" altLang="zh-CN" dirty="0">
                <a:solidFill>
                  <a:srgbClr val="262626"/>
                </a:solidFill>
                <a:sym typeface="+mn-ea"/>
              </a:rPr>
              <a:t>X</a:t>
            </a:r>
            <a:r>
              <a:rPr lang="en-US" altLang="zh-CN" sz="1100" dirty="0">
                <a:solidFill>
                  <a:srgbClr val="262626"/>
                </a:solidFill>
                <a:sym typeface="+mn-ea"/>
              </a:rPr>
              <a:t>i</a:t>
            </a:r>
            <a:r>
              <a:rPr lang="zh-CN" altLang="en-US" dirty="0">
                <a:solidFill>
                  <a:srgbClr val="262626"/>
                </a:solidFill>
                <a:sym typeface="+mn-ea"/>
              </a:rPr>
              <a:t>处的密度为</a:t>
            </a:r>
            <a:r>
              <a:rPr lang="en-US" altLang="zh-CN" dirty="0">
                <a:solidFill>
                  <a:srgbClr val="262626"/>
                </a:solidFill>
                <a:sym typeface="+mn-ea"/>
              </a:rPr>
              <a:t>ρ</a:t>
            </a:r>
            <a:r>
              <a:rPr lang="zh-CN" altLang="en-US" dirty="0">
                <a:solidFill>
                  <a:srgbClr val="262626"/>
                </a:solidFill>
                <a:sym typeface="+mn-ea"/>
              </a:rPr>
              <a:t>，</a:t>
            </a:r>
            <a:r>
              <a:rPr lang="zh-CN" altLang="en-US" dirty="0" smtClean="0">
                <a:solidFill>
                  <a:srgbClr val="262626"/>
                </a:solidFill>
                <a:sym typeface="+mn-ea"/>
              </a:rPr>
              <a:t>则</a:t>
            </a:r>
            <a:endParaRPr lang="en-US" altLang="zh-CN" dirty="0" smtClean="0">
              <a:solidFill>
                <a:srgbClr val="262626"/>
              </a:solidFill>
              <a:sym typeface="+mn-ea"/>
            </a:endParaRPr>
          </a:p>
          <a:p>
            <a:endParaRPr lang="en-US" altLang="zh-CN" dirty="0">
              <a:solidFill>
                <a:srgbClr val="262626"/>
              </a:solidFill>
              <a:sym typeface="+mn-ea"/>
            </a:endParaRPr>
          </a:p>
          <a:p>
            <a:r>
              <a:rPr lang="zh-CN" altLang="en-US" dirty="0" smtClean="0">
                <a:solidFill>
                  <a:srgbClr val="262626"/>
                </a:solidFill>
                <a:sym typeface="+mn-ea"/>
              </a:rPr>
              <a:t>式</a:t>
            </a:r>
            <a:r>
              <a:rPr lang="zh-CN" altLang="en-US" dirty="0">
                <a:solidFill>
                  <a:srgbClr val="262626"/>
                </a:solidFill>
                <a:sym typeface="+mn-ea"/>
              </a:rPr>
              <a:t>中， </a:t>
            </a:r>
            <a:r>
              <a:rPr lang="en-US" altLang="zh-CN" dirty="0">
                <a:solidFill>
                  <a:srgbClr val="262626"/>
                </a:solidFill>
                <a:sym typeface="+mn-ea"/>
              </a:rPr>
              <a:t>α</a:t>
            </a:r>
            <a:r>
              <a:rPr lang="zh-CN" altLang="en-US" dirty="0">
                <a:solidFill>
                  <a:srgbClr val="262626"/>
                </a:solidFill>
                <a:sym typeface="+mn-ea"/>
              </a:rPr>
              <a:t>为数据</a:t>
            </a:r>
            <a:r>
              <a:rPr lang="en-US" altLang="zh-CN" dirty="0">
                <a:solidFill>
                  <a:srgbClr val="262626"/>
                </a:solidFill>
                <a:sym typeface="+mn-ea"/>
              </a:rPr>
              <a:t>Xi</a:t>
            </a:r>
            <a:r>
              <a:rPr lang="zh-CN" altLang="en-US" dirty="0">
                <a:solidFill>
                  <a:srgbClr val="262626"/>
                </a:solidFill>
                <a:sym typeface="+mn-ea"/>
              </a:rPr>
              <a:t>处的领域半径，该半径以外的数据点对该点的密度贡献甚小，计算完各数据点 密度函数值后，选择具有最高密度的点作为第</a:t>
            </a:r>
            <a:r>
              <a:rPr lang="en-US" altLang="zh-CN" dirty="0">
                <a:solidFill>
                  <a:srgbClr val="262626"/>
                </a:solidFill>
                <a:sym typeface="+mn-ea"/>
              </a:rPr>
              <a:t>1</a:t>
            </a:r>
            <a:r>
              <a:rPr lang="zh-CN" altLang="en-US" dirty="0">
                <a:solidFill>
                  <a:srgbClr val="262626"/>
                </a:solidFill>
                <a:sym typeface="+mn-ea"/>
              </a:rPr>
              <a:t>个 聚类中心，用         来表示，相应的对应的密度函数值</a:t>
            </a:r>
            <a:r>
              <a:rPr lang="zh-CN" altLang="en-US" dirty="0" smtClean="0">
                <a:solidFill>
                  <a:srgbClr val="262626"/>
                </a:solidFill>
                <a:sym typeface="+mn-ea"/>
              </a:rPr>
              <a:t>为</a:t>
            </a:r>
            <a:endParaRPr lang="en-US" altLang="zh-CN" dirty="0" smtClean="0">
              <a:solidFill>
                <a:srgbClr val="262626"/>
              </a:solidFill>
              <a:sym typeface="+mn-ea"/>
            </a:endParaRPr>
          </a:p>
          <a:p>
            <a:r>
              <a:rPr lang="zh-CN" altLang="en-US" dirty="0">
                <a:solidFill>
                  <a:srgbClr val="262626"/>
                </a:solidFill>
                <a:sym typeface="+mn-ea"/>
              </a:rPr>
              <a:t>靠近      的数据点的密度将显著减小，选定下一个数据点的密度之后，选定下一个聚类中心       ，然后再次修正所有候选点的密度。此过程不断进行，直 至当前最高密度与      比值非常小，即当前聚类中心包含极少数据点时，可忽略该聚类中心，结束聚类。</a:t>
            </a:r>
            <a:endParaRPr lang="zh-CN" altLang="en-US" dirty="0">
              <a:solidFill>
                <a:srgbClr val="262626"/>
              </a:solidFill>
              <a:sym typeface="+mn-ea"/>
            </a:endParaRPr>
          </a:p>
          <a:p>
            <a:endParaRPr lang="zh-CN" altLang="en-US" dirty="0">
              <a:solidFill>
                <a:srgbClr val="262626"/>
              </a:solidFill>
              <a:sym typeface="+mn-ea"/>
            </a:endParaRPr>
          </a:p>
          <a:p>
            <a:endParaRPr lang="zh-CN" altLang="en-US" dirty="0">
              <a:solidFill>
                <a:srgbClr val="262626"/>
              </a:solidFill>
              <a:sym typeface="+mn-ea"/>
            </a:endParaRPr>
          </a:p>
        </p:txBody>
      </p:sp>
      <p:pic>
        <p:nvPicPr>
          <p:cNvPr id="7" name="Picture 6" descr="https://img-blog.csdn.net/20180806125051671?watermark/2/text/aHR0cHM6Ly9ibG9nLmNzZG4ubmV0L3dlaXhpbl80MTgwNjY5Mg==/font/5a6L5L2T/fontsize/400/fill/I0JBQkFCMA==/dissolve/70"/>
          <p:cNvPicPr>
            <a:picLocks noChangeAspect="1" noChangeArrowheads="1"/>
          </p:cNvPicPr>
          <p:nvPr/>
        </p:nvPicPr>
        <p:blipFill>
          <a:blip r:embed="rId1" cstate="print"/>
          <a:srcRect/>
          <a:stretch>
            <a:fillRect/>
          </a:stretch>
        </p:blipFill>
        <p:spPr bwMode="auto">
          <a:xfrm>
            <a:off x="622367" y="2032135"/>
            <a:ext cx="5515747" cy="2793598"/>
          </a:xfrm>
          <a:prstGeom prst="rect">
            <a:avLst/>
          </a:prstGeom>
          <a:noFill/>
          <a:ln w="19050">
            <a:solidFill>
              <a:srgbClr val="BB010E"/>
            </a:solidFill>
          </a:ln>
        </p:spPr>
      </p:pic>
      <p:pic>
        <p:nvPicPr>
          <p:cNvPr id="4" name="图片 3"/>
          <p:cNvPicPr>
            <a:picLocks noChangeAspect="1"/>
          </p:cNvPicPr>
          <p:nvPr/>
        </p:nvPicPr>
        <p:blipFill>
          <a:blip r:embed="rId2"/>
          <a:stretch>
            <a:fillRect/>
          </a:stretch>
        </p:blipFill>
        <p:spPr>
          <a:xfrm>
            <a:off x="7356475" y="2354538"/>
            <a:ext cx="2730057" cy="709815"/>
          </a:xfrm>
          <a:prstGeom prst="rect">
            <a:avLst/>
          </a:prstGeom>
        </p:spPr>
      </p:pic>
      <p:pic>
        <p:nvPicPr>
          <p:cNvPr id="5" name="图片 4"/>
          <p:cNvPicPr>
            <a:picLocks noChangeAspect="1"/>
          </p:cNvPicPr>
          <p:nvPr/>
        </p:nvPicPr>
        <p:blipFill>
          <a:blip r:embed="rId3"/>
          <a:stretch>
            <a:fillRect/>
          </a:stretch>
        </p:blipFill>
        <p:spPr>
          <a:xfrm>
            <a:off x="6739912" y="3859311"/>
            <a:ext cx="295316" cy="285790"/>
          </a:xfrm>
          <a:prstGeom prst="rect">
            <a:avLst/>
          </a:prstGeom>
        </p:spPr>
      </p:pic>
      <p:pic>
        <p:nvPicPr>
          <p:cNvPr id="10" name="图片 9"/>
          <p:cNvPicPr>
            <a:picLocks noChangeAspect="1"/>
          </p:cNvPicPr>
          <p:nvPr/>
        </p:nvPicPr>
        <p:blipFill>
          <a:blip r:embed="rId4"/>
          <a:stretch>
            <a:fillRect/>
          </a:stretch>
        </p:blipFill>
        <p:spPr>
          <a:xfrm>
            <a:off x="10904404" y="3848767"/>
            <a:ext cx="209579" cy="285790"/>
          </a:xfrm>
          <a:prstGeom prst="rect">
            <a:avLst/>
          </a:prstGeom>
        </p:spPr>
      </p:pic>
      <p:pic>
        <p:nvPicPr>
          <p:cNvPr id="11" name="图片 10"/>
          <p:cNvPicPr>
            <a:picLocks noChangeAspect="1"/>
          </p:cNvPicPr>
          <p:nvPr/>
        </p:nvPicPr>
        <p:blipFill>
          <a:blip r:embed="rId3"/>
          <a:stretch>
            <a:fillRect/>
          </a:stretch>
        </p:blipFill>
        <p:spPr>
          <a:xfrm>
            <a:off x="6887570" y="4104157"/>
            <a:ext cx="295316" cy="285790"/>
          </a:xfrm>
          <a:prstGeom prst="rect">
            <a:avLst/>
          </a:prstGeom>
        </p:spPr>
      </p:pic>
      <p:pic>
        <p:nvPicPr>
          <p:cNvPr id="12" name="图片 11"/>
          <p:cNvPicPr>
            <a:picLocks noChangeAspect="1"/>
          </p:cNvPicPr>
          <p:nvPr/>
        </p:nvPicPr>
        <p:blipFill>
          <a:blip r:embed="rId5"/>
          <a:stretch>
            <a:fillRect/>
          </a:stretch>
        </p:blipFill>
        <p:spPr>
          <a:xfrm>
            <a:off x="10288330" y="4362651"/>
            <a:ext cx="295316" cy="285790"/>
          </a:xfrm>
          <a:prstGeom prst="rect">
            <a:avLst/>
          </a:prstGeom>
        </p:spPr>
      </p:pic>
      <p:pic>
        <p:nvPicPr>
          <p:cNvPr id="13" name="图片 12"/>
          <p:cNvPicPr>
            <a:picLocks noChangeAspect="1"/>
          </p:cNvPicPr>
          <p:nvPr/>
        </p:nvPicPr>
        <p:blipFill>
          <a:blip r:embed="rId6"/>
          <a:stretch>
            <a:fillRect/>
          </a:stretch>
        </p:blipFill>
        <p:spPr>
          <a:xfrm>
            <a:off x="8033611" y="4910188"/>
            <a:ext cx="219106" cy="285790"/>
          </a:xfrm>
          <a:prstGeom prst="rect">
            <a:avLst/>
          </a:prstGeom>
        </p:spPr>
      </p:pic>
      <p:graphicFrame>
        <p:nvGraphicFramePr>
          <p:cNvPr id="15" name="对象 14"/>
          <p:cNvGraphicFramePr>
            <a:graphicFrameLocks noChangeAspect="1"/>
          </p:cNvGraphicFramePr>
          <p:nvPr/>
        </p:nvGraphicFramePr>
        <p:xfrm>
          <a:off x="1222058" y="5034598"/>
          <a:ext cx="4316412" cy="706437"/>
        </p:xfrm>
        <a:graphic>
          <a:graphicData uri="http://schemas.openxmlformats.org/presentationml/2006/ole">
            <mc:AlternateContent xmlns:mc="http://schemas.openxmlformats.org/markup-compatibility/2006">
              <mc:Choice xmlns:v="urn:schemas-microsoft-com:vml" Requires="v">
                <p:oleObj spid="_x0000_s5123" name="Equation" r:id="rId7" imgW="72542400" imgH="11887200" progId="Equation.DSMT4">
                  <p:embed/>
                </p:oleObj>
              </mc:Choice>
              <mc:Fallback>
                <p:oleObj name="Equation" r:id="rId7" imgW="72542400" imgH="11887200" progId="Equation.DSMT4">
                  <p:embed/>
                  <p:pic>
                    <p:nvPicPr>
                      <p:cNvPr id="0" name="图片 5122"/>
                      <p:cNvPicPr>
                        <a:picLocks noChangeAspect="1"/>
                      </p:cNvPicPr>
                      <p:nvPr/>
                    </p:nvPicPr>
                    <p:blipFill>
                      <a:blip r:embed="rId8"/>
                      <a:stretch>
                        <a:fillRect/>
                      </a:stretch>
                    </p:blipFill>
                    <p:spPr>
                      <a:xfrm>
                        <a:off x="1222058" y="5034598"/>
                        <a:ext cx="4316412" cy="706437"/>
                      </a:xfrm>
                      <a:prstGeom prst="rect">
                        <a:avLst/>
                      </a:prstGeom>
                      <a:noFill/>
                      <a:ln w="9525">
                        <a:solidFill>
                          <a:srgbClr val="C00000"/>
                        </a:solidFill>
                      </a:ln>
                    </p:spPr>
                  </p:pic>
                </p:oleObj>
              </mc:Fallback>
            </mc:AlternateContent>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QPSO</a:t>
            </a:r>
            <a:r>
              <a:rPr lang="zh-CN" altLang="en-US" dirty="0" smtClean="0"/>
              <a:t>算法</a:t>
            </a:r>
            <a:endParaRPr lang="zh-CN" altLang="en-US" dirty="0"/>
          </a:p>
        </p:txBody>
      </p:sp>
      <p:sp>
        <p:nvSpPr>
          <p:cNvPr id="6" name="文本框 23"/>
          <p:cNvSpPr txBox="1"/>
          <p:nvPr/>
        </p:nvSpPr>
        <p:spPr>
          <a:xfrm>
            <a:off x="6229814" y="1540458"/>
            <a:ext cx="5442888" cy="4247317"/>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rgbClr val="262626"/>
                </a:solidFill>
                <a:sym typeface="+mn-ea"/>
              </a:rPr>
              <a:t>假设在一个</a:t>
            </a:r>
            <a:r>
              <a:rPr lang="en-US" altLang="zh-CN" dirty="0">
                <a:solidFill>
                  <a:srgbClr val="262626"/>
                </a:solidFill>
                <a:sym typeface="+mn-ea"/>
              </a:rPr>
              <a:t>N</a:t>
            </a:r>
            <a:r>
              <a:rPr lang="zh-CN" altLang="en-US" dirty="0">
                <a:solidFill>
                  <a:srgbClr val="262626"/>
                </a:solidFill>
                <a:sym typeface="+mn-ea"/>
              </a:rPr>
              <a:t>维的目标搜索空间中，由</a:t>
            </a:r>
            <a:r>
              <a:rPr lang="en-US" altLang="zh-CN" dirty="0">
                <a:solidFill>
                  <a:srgbClr val="262626"/>
                </a:solidFill>
                <a:sym typeface="+mn-ea"/>
              </a:rPr>
              <a:t>m</a:t>
            </a:r>
            <a:r>
              <a:rPr lang="zh-CN" altLang="en-US" dirty="0">
                <a:solidFill>
                  <a:srgbClr val="262626"/>
                </a:solidFill>
                <a:sym typeface="+mn-ea"/>
              </a:rPr>
              <a:t>个粒子组成一个群体                        </a:t>
            </a:r>
            <a:r>
              <a:rPr lang="en-US" altLang="zh-CN" dirty="0">
                <a:solidFill>
                  <a:srgbClr val="262626"/>
                </a:solidFill>
                <a:sym typeface="+mn-ea"/>
              </a:rPr>
              <a:t>,</a:t>
            </a:r>
            <a:r>
              <a:rPr lang="zh-CN" altLang="en-US" dirty="0">
                <a:solidFill>
                  <a:srgbClr val="262626"/>
                </a:solidFill>
                <a:sym typeface="+mn-ea"/>
              </a:rPr>
              <a:t>在</a:t>
            </a:r>
            <a:r>
              <a:rPr lang="en-US" altLang="zh-CN" dirty="0">
                <a:solidFill>
                  <a:srgbClr val="262626"/>
                </a:solidFill>
                <a:sym typeface="+mn-ea"/>
              </a:rPr>
              <a:t>t</a:t>
            </a:r>
            <a:r>
              <a:rPr lang="zh-CN" altLang="en-US" dirty="0">
                <a:solidFill>
                  <a:srgbClr val="262626"/>
                </a:solidFill>
                <a:sym typeface="+mn-ea"/>
              </a:rPr>
              <a:t>时刻第</a:t>
            </a:r>
            <a:r>
              <a:rPr lang="en-US" altLang="zh-CN" dirty="0" err="1">
                <a:solidFill>
                  <a:srgbClr val="262626"/>
                </a:solidFill>
                <a:sym typeface="+mn-ea"/>
              </a:rPr>
              <a:t>i</a:t>
            </a:r>
            <a:r>
              <a:rPr lang="zh-CN" altLang="en-US" dirty="0">
                <a:solidFill>
                  <a:srgbClr val="262626"/>
                </a:solidFill>
                <a:sym typeface="+mn-ea"/>
              </a:rPr>
              <a:t>个粒子的位置                                                                                     </a:t>
            </a:r>
            <a:endParaRPr lang="en-US" altLang="zh-CN" dirty="0" smtClean="0">
              <a:solidFill>
                <a:srgbClr val="262626"/>
              </a:solidFill>
              <a:sym typeface="+mn-ea"/>
            </a:endParaRPr>
          </a:p>
          <a:p>
            <a:endParaRPr lang="en-US" altLang="zh-CN" dirty="0">
              <a:solidFill>
                <a:srgbClr val="262626"/>
              </a:solidFill>
              <a:sym typeface="+mn-ea"/>
            </a:endParaRPr>
          </a:p>
          <a:p>
            <a:r>
              <a:rPr lang="zh-CN" altLang="en-US" dirty="0" smtClean="0">
                <a:solidFill>
                  <a:srgbClr val="262626"/>
                </a:solidFill>
                <a:sym typeface="+mn-ea"/>
              </a:rPr>
              <a:t>根据</a:t>
            </a:r>
            <a:r>
              <a:rPr lang="zh-CN" altLang="en-US" dirty="0">
                <a:solidFill>
                  <a:srgbClr val="262626"/>
                </a:solidFill>
                <a:sym typeface="+mn-ea"/>
              </a:rPr>
              <a:t>目标函数得出         的适应度</a:t>
            </a:r>
            <a:r>
              <a:rPr lang="zh-CN" altLang="en-US" dirty="0" smtClean="0">
                <a:solidFill>
                  <a:srgbClr val="262626"/>
                </a:solidFill>
                <a:sym typeface="+mn-ea"/>
              </a:rPr>
              <a:t>。</a:t>
            </a:r>
            <a:endParaRPr lang="en-US" altLang="zh-CN" dirty="0">
              <a:solidFill>
                <a:srgbClr val="262626"/>
              </a:solidFill>
              <a:sym typeface="+mn-ea"/>
            </a:endParaRPr>
          </a:p>
          <a:p>
            <a:r>
              <a:rPr lang="zh-CN" altLang="en-US" dirty="0">
                <a:solidFill>
                  <a:srgbClr val="262626"/>
                </a:solidFill>
                <a:sym typeface="+mn-ea"/>
              </a:rPr>
              <a:t>个体的</a:t>
            </a:r>
            <a:r>
              <a:rPr lang="zh-CN" altLang="en-US" dirty="0" smtClean="0">
                <a:solidFill>
                  <a:srgbClr val="262626"/>
                </a:solidFill>
                <a:sym typeface="+mn-ea"/>
              </a:rPr>
              <a:t>最优解</a:t>
            </a:r>
            <a:endParaRPr lang="en-US" altLang="zh-CN" dirty="0" smtClean="0">
              <a:solidFill>
                <a:srgbClr val="262626"/>
              </a:solidFill>
              <a:sym typeface="+mn-ea"/>
            </a:endParaRPr>
          </a:p>
          <a:p>
            <a:endParaRPr lang="en-US" altLang="zh-CN" dirty="0" smtClean="0">
              <a:solidFill>
                <a:srgbClr val="262626"/>
              </a:solidFill>
              <a:sym typeface="+mn-ea"/>
            </a:endParaRPr>
          </a:p>
          <a:p>
            <a:r>
              <a:rPr lang="zh-CN" altLang="en-US" dirty="0" smtClean="0">
                <a:solidFill>
                  <a:srgbClr val="262626"/>
                </a:solidFill>
                <a:sym typeface="+mn-ea"/>
              </a:rPr>
              <a:t>群体</a:t>
            </a:r>
            <a:r>
              <a:rPr lang="zh-CN" altLang="en-US" dirty="0">
                <a:solidFill>
                  <a:srgbClr val="262626"/>
                </a:solidFill>
                <a:sym typeface="+mn-ea"/>
              </a:rPr>
              <a:t>的最优解</a:t>
            </a:r>
            <a:endParaRPr lang="en-US" altLang="zh-CN" dirty="0">
              <a:solidFill>
                <a:srgbClr val="262626"/>
              </a:solidFill>
              <a:sym typeface="+mn-ea"/>
            </a:endParaRPr>
          </a:p>
          <a:p>
            <a:endParaRPr lang="en-US" altLang="zh-CN" dirty="0">
              <a:solidFill>
                <a:srgbClr val="262626"/>
              </a:solidFill>
              <a:sym typeface="+mn-ea"/>
            </a:endParaRPr>
          </a:p>
          <a:p>
            <a:r>
              <a:rPr lang="zh-CN" altLang="en-US" dirty="0">
                <a:solidFill>
                  <a:srgbClr val="262626"/>
                </a:solidFill>
                <a:sym typeface="+mn-ea"/>
              </a:rPr>
              <a:t>第</a:t>
            </a:r>
            <a:r>
              <a:rPr lang="en-US" altLang="zh-CN" dirty="0" err="1">
                <a:solidFill>
                  <a:srgbClr val="262626"/>
                </a:solidFill>
                <a:sym typeface="+mn-ea"/>
              </a:rPr>
              <a:t>i</a:t>
            </a:r>
            <a:r>
              <a:rPr lang="zh-CN" altLang="en-US" dirty="0">
                <a:solidFill>
                  <a:srgbClr val="262626"/>
                </a:solidFill>
                <a:sym typeface="+mn-ea"/>
              </a:rPr>
              <a:t>个粒子的速度信息    </a:t>
            </a:r>
            <a:endParaRPr lang="en-US" altLang="zh-CN" dirty="0">
              <a:solidFill>
                <a:srgbClr val="262626"/>
              </a:solidFill>
              <a:sym typeface="+mn-ea"/>
            </a:endParaRPr>
          </a:p>
          <a:p>
            <a:r>
              <a:rPr lang="zh-CN" altLang="en-US" dirty="0">
                <a:solidFill>
                  <a:srgbClr val="262626"/>
                </a:solidFill>
                <a:sym typeface="+mn-ea"/>
              </a:rPr>
              <a:t>于是在每一次的迭代中，粒子群不断的更新自己的速度和位置，从而</a:t>
            </a:r>
            <a:r>
              <a:rPr lang="en-US" altLang="zh-CN" dirty="0">
                <a:solidFill>
                  <a:srgbClr val="262626"/>
                </a:solidFill>
                <a:sym typeface="+mn-ea"/>
              </a:rPr>
              <a:t>t+1</a:t>
            </a:r>
            <a:r>
              <a:rPr lang="zh-CN" altLang="en-US" dirty="0">
                <a:solidFill>
                  <a:srgbClr val="262626"/>
                </a:solidFill>
                <a:sym typeface="+mn-ea"/>
              </a:rPr>
              <a:t>时刻粒子的速度为：</a:t>
            </a:r>
            <a:endParaRPr lang="zh-CN" altLang="en-US" dirty="0">
              <a:solidFill>
                <a:srgbClr val="262626"/>
              </a:solidFill>
              <a:sym typeface="+mn-ea"/>
            </a:endParaRPr>
          </a:p>
          <a:p>
            <a:endParaRPr lang="zh-CN" altLang="en-US" dirty="0">
              <a:solidFill>
                <a:srgbClr val="262626"/>
              </a:solidFill>
              <a:sym typeface="+mn-ea"/>
            </a:endParaRPr>
          </a:p>
          <a:p>
            <a:endParaRPr lang="en-US" altLang="zh-CN" dirty="0" smtClean="0">
              <a:solidFill>
                <a:srgbClr val="262626"/>
              </a:solidFill>
              <a:sym typeface="+mn-ea"/>
            </a:endParaRPr>
          </a:p>
          <a:p>
            <a:r>
              <a:rPr lang="zh-CN" altLang="en-US" dirty="0" smtClean="0">
                <a:solidFill>
                  <a:srgbClr val="262626"/>
                </a:solidFill>
                <a:sym typeface="+mn-ea"/>
              </a:rPr>
              <a:t> </a:t>
            </a:r>
            <a:r>
              <a:rPr lang="zh-CN" altLang="en-US" dirty="0">
                <a:solidFill>
                  <a:srgbClr val="262626"/>
                </a:solidFill>
                <a:sym typeface="+mn-ea"/>
              </a:rPr>
              <a:t>在</a:t>
            </a:r>
            <a:r>
              <a:rPr lang="en-US" altLang="zh-CN" dirty="0">
                <a:solidFill>
                  <a:srgbClr val="262626"/>
                </a:solidFill>
                <a:sym typeface="+mn-ea"/>
              </a:rPr>
              <a:t>t+1</a:t>
            </a:r>
            <a:r>
              <a:rPr lang="zh-CN" altLang="en-US" dirty="0">
                <a:solidFill>
                  <a:srgbClr val="262626"/>
                </a:solidFill>
                <a:sym typeface="+mn-ea"/>
              </a:rPr>
              <a:t>时刻 粒子的位置为 </a:t>
            </a:r>
            <a:endParaRPr lang="en-US" altLang="zh-CN" dirty="0" smtClean="0">
              <a:solidFill>
                <a:srgbClr val="262626"/>
              </a:solidFill>
              <a:sym typeface="+mn-ea"/>
            </a:endParaRPr>
          </a:p>
          <a:p>
            <a:r>
              <a:rPr lang="zh-CN" altLang="en-US" dirty="0" smtClean="0">
                <a:solidFill>
                  <a:srgbClr val="262626"/>
                </a:solidFill>
                <a:sym typeface="+mn-ea"/>
              </a:rPr>
              <a:t>                                                       </a:t>
            </a:r>
            <a:endParaRPr lang="zh-CN" altLang="en-US" dirty="0">
              <a:solidFill>
                <a:srgbClr val="262626"/>
              </a:solidFill>
              <a:sym typeface="+mn-ea"/>
            </a:endParaRPr>
          </a:p>
        </p:txBody>
      </p:sp>
      <p:pic>
        <p:nvPicPr>
          <p:cNvPr id="14" name="Picture 2" descr="https://img-blog.csdn.net/20180508154129634?watermark/2/text/aHR0cHM6Ly9ibG9nLmNzZG4ubmV0L3NoZGhoZmhq/font/5a6L5L2T/fontsize/400/fill/I0JBQkFCMA==/dissolve/70"/>
          <p:cNvPicPr>
            <a:picLocks noChangeAspect="1" noChangeArrowheads="1"/>
          </p:cNvPicPr>
          <p:nvPr/>
        </p:nvPicPr>
        <p:blipFill>
          <a:blip r:embed="rId1" cstate="print"/>
          <a:srcRect/>
          <a:stretch>
            <a:fillRect/>
          </a:stretch>
        </p:blipFill>
        <p:spPr bwMode="auto">
          <a:xfrm>
            <a:off x="810569" y="2045656"/>
            <a:ext cx="5203153" cy="3069861"/>
          </a:xfrm>
          <a:prstGeom prst="rect">
            <a:avLst/>
          </a:prstGeom>
          <a:noFill/>
          <a:ln w="19050">
            <a:solidFill>
              <a:srgbClr val="BB010E"/>
            </a:solidFill>
          </a:ln>
        </p:spPr>
      </p:pic>
      <p:pic>
        <p:nvPicPr>
          <p:cNvPr id="3" name="图片 2"/>
          <p:cNvPicPr>
            <a:picLocks noChangeAspect="1"/>
          </p:cNvPicPr>
          <p:nvPr/>
        </p:nvPicPr>
        <p:blipFill>
          <a:blip r:embed="rId2"/>
          <a:stretch>
            <a:fillRect/>
          </a:stretch>
        </p:blipFill>
        <p:spPr>
          <a:xfrm>
            <a:off x="7356475" y="1840327"/>
            <a:ext cx="1247949" cy="285790"/>
          </a:xfrm>
          <a:prstGeom prst="rect">
            <a:avLst/>
          </a:prstGeom>
        </p:spPr>
      </p:pic>
      <p:pic>
        <p:nvPicPr>
          <p:cNvPr id="8" name="图片 7"/>
          <p:cNvPicPr>
            <a:picLocks noChangeAspect="1"/>
          </p:cNvPicPr>
          <p:nvPr/>
        </p:nvPicPr>
        <p:blipFill>
          <a:blip r:embed="rId3"/>
          <a:stretch>
            <a:fillRect/>
          </a:stretch>
        </p:blipFill>
        <p:spPr>
          <a:xfrm>
            <a:off x="6386640" y="2126116"/>
            <a:ext cx="2926981" cy="299869"/>
          </a:xfrm>
          <a:prstGeom prst="rect">
            <a:avLst/>
          </a:prstGeom>
        </p:spPr>
      </p:pic>
      <p:pic>
        <p:nvPicPr>
          <p:cNvPr id="9" name="图片 8"/>
          <p:cNvPicPr>
            <a:picLocks noChangeAspect="1"/>
          </p:cNvPicPr>
          <p:nvPr/>
        </p:nvPicPr>
        <p:blipFill>
          <a:blip r:embed="rId4"/>
          <a:stretch>
            <a:fillRect/>
          </a:stretch>
        </p:blipFill>
        <p:spPr>
          <a:xfrm>
            <a:off x="8227064" y="2431256"/>
            <a:ext cx="400106" cy="247685"/>
          </a:xfrm>
          <a:prstGeom prst="rect">
            <a:avLst/>
          </a:prstGeom>
        </p:spPr>
      </p:pic>
      <p:pic>
        <p:nvPicPr>
          <p:cNvPr id="15" name="图片 14"/>
          <p:cNvPicPr>
            <a:picLocks noChangeAspect="1"/>
          </p:cNvPicPr>
          <p:nvPr/>
        </p:nvPicPr>
        <p:blipFill>
          <a:blip r:embed="rId5"/>
          <a:stretch>
            <a:fillRect/>
          </a:stretch>
        </p:blipFill>
        <p:spPr>
          <a:xfrm>
            <a:off x="7762112" y="2654108"/>
            <a:ext cx="3364278" cy="344154"/>
          </a:xfrm>
          <a:prstGeom prst="rect">
            <a:avLst/>
          </a:prstGeom>
        </p:spPr>
      </p:pic>
      <p:pic>
        <p:nvPicPr>
          <p:cNvPr id="16" name="图片 15"/>
          <p:cNvPicPr>
            <a:picLocks noChangeAspect="1"/>
          </p:cNvPicPr>
          <p:nvPr/>
        </p:nvPicPr>
        <p:blipFill>
          <a:blip r:embed="rId6"/>
          <a:stretch>
            <a:fillRect/>
          </a:stretch>
        </p:blipFill>
        <p:spPr>
          <a:xfrm>
            <a:off x="7752658" y="3173386"/>
            <a:ext cx="3383186" cy="340492"/>
          </a:xfrm>
          <a:prstGeom prst="rect">
            <a:avLst/>
          </a:prstGeom>
        </p:spPr>
      </p:pic>
      <p:pic>
        <p:nvPicPr>
          <p:cNvPr id="17" name="图片 16"/>
          <p:cNvPicPr>
            <a:picLocks noChangeAspect="1"/>
          </p:cNvPicPr>
          <p:nvPr/>
        </p:nvPicPr>
        <p:blipFill>
          <a:blip r:embed="rId7"/>
          <a:stretch>
            <a:fillRect/>
          </a:stretch>
        </p:blipFill>
        <p:spPr>
          <a:xfrm>
            <a:off x="8604424" y="3694810"/>
            <a:ext cx="3046529" cy="356860"/>
          </a:xfrm>
          <a:prstGeom prst="rect">
            <a:avLst/>
          </a:prstGeom>
        </p:spPr>
      </p:pic>
      <p:pic>
        <p:nvPicPr>
          <p:cNvPr id="18" name="图片 17"/>
          <p:cNvPicPr>
            <a:picLocks noChangeAspect="1"/>
          </p:cNvPicPr>
          <p:nvPr/>
        </p:nvPicPr>
        <p:blipFill>
          <a:blip r:embed="rId8"/>
          <a:stretch>
            <a:fillRect/>
          </a:stretch>
        </p:blipFill>
        <p:spPr>
          <a:xfrm>
            <a:off x="6300661" y="4555899"/>
            <a:ext cx="5350292" cy="347046"/>
          </a:xfrm>
          <a:prstGeom prst="rect">
            <a:avLst/>
          </a:prstGeom>
        </p:spPr>
      </p:pic>
      <p:pic>
        <p:nvPicPr>
          <p:cNvPr id="19" name="图片 18"/>
          <p:cNvPicPr>
            <a:picLocks noChangeAspect="1"/>
          </p:cNvPicPr>
          <p:nvPr/>
        </p:nvPicPr>
        <p:blipFill>
          <a:blip r:embed="rId9"/>
          <a:stretch>
            <a:fillRect/>
          </a:stretch>
        </p:blipFill>
        <p:spPr>
          <a:xfrm>
            <a:off x="8883019" y="5080410"/>
            <a:ext cx="2339385" cy="361016"/>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smtClean="0">
                <a:sym typeface="+mn-ea"/>
              </a:rPr>
              <a:t>QPSO</a:t>
            </a:r>
            <a:r>
              <a:rPr smtClean="0">
                <a:sym typeface="+mn-ea"/>
              </a:rPr>
              <a:t>算法模拟</a:t>
            </a:r>
            <a:endParaRPr lang="zh-CN" altLang="en-US"/>
          </a:p>
        </p:txBody>
      </p:sp>
      <p:pic>
        <p:nvPicPr>
          <p:cNvPr id="20"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1481484" y="1396635"/>
            <a:ext cx="831534" cy="658575"/>
          </a:xfrm>
          <a:prstGeom prst="rect">
            <a:avLst/>
          </a:prstGeom>
          <a:noFill/>
        </p:spPr>
      </p:pic>
      <p:pic>
        <p:nvPicPr>
          <p:cNvPr id="3"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2722274" y="2055130"/>
            <a:ext cx="831534" cy="658575"/>
          </a:xfrm>
          <a:prstGeom prst="rect">
            <a:avLst/>
          </a:prstGeom>
          <a:noFill/>
        </p:spPr>
      </p:pic>
      <p:pic>
        <p:nvPicPr>
          <p:cNvPr id="4"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1028094" y="3066050"/>
            <a:ext cx="831534" cy="658575"/>
          </a:xfrm>
          <a:prstGeom prst="rect">
            <a:avLst/>
          </a:prstGeom>
          <a:noFill/>
        </p:spPr>
      </p:pic>
      <p:pic>
        <p:nvPicPr>
          <p:cNvPr id="5"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2313334" y="3474990"/>
            <a:ext cx="831534" cy="658575"/>
          </a:xfrm>
          <a:prstGeom prst="rect">
            <a:avLst/>
          </a:prstGeom>
          <a:noFill/>
        </p:spPr>
      </p:pic>
      <p:pic>
        <p:nvPicPr>
          <p:cNvPr id="6"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4215159" y="1396635"/>
            <a:ext cx="831534" cy="658575"/>
          </a:xfrm>
          <a:prstGeom prst="rect">
            <a:avLst/>
          </a:prstGeom>
          <a:noFill/>
        </p:spPr>
      </p:pic>
      <p:pic>
        <p:nvPicPr>
          <p:cNvPr id="7"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5829964" y="1623330"/>
            <a:ext cx="831534" cy="658575"/>
          </a:xfrm>
          <a:prstGeom prst="rect">
            <a:avLst/>
          </a:prstGeom>
          <a:noFill/>
        </p:spPr>
      </p:pic>
      <p:pic>
        <p:nvPicPr>
          <p:cNvPr id="8"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3948459" y="3066050"/>
            <a:ext cx="831534" cy="658575"/>
          </a:xfrm>
          <a:prstGeom prst="rect">
            <a:avLst/>
          </a:prstGeom>
          <a:noFill/>
        </p:spPr>
      </p:pic>
      <p:pic>
        <p:nvPicPr>
          <p:cNvPr id="9"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5195599" y="4555760"/>
            <a:ext cx="831534" cy="658575"/>
          </a:xfrm>
          <a:prstGeom prst="rect">
            <a:avLst/>
          </a:prstGeom>
          <a:noFill/>
        </p:spPr>
      </p:pic>
      <p:pic>
        <p:nvPicPr>
          <p:cNvPr id="10"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1978054" y="4673870"/>
            <a:ext cx="831534" cy="658575"/>
          </a:xfrm>
          <a:prstGeom prst="rect">
            <a:avLst/>
          </a:prstGeom>
          <a:noFill/>
        </p:spPr>
      </p:pic>
      <p:pic>
        <p:nvPicPr>
          <p:cNvPr id="11"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3712874" y="4866910"/>
            <a:ext cx="831534" cy="658575"/>
          </a:xfrm>
          <a:prstGeom prst="rect">
            <a:avLst/>
          </a:prstGeom>
          <a:noFill/>
        </p:spPr>
      </p:pic>
      <p:pic>
        <p:nvPicPr>
          <p:cNvPr id="12"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6661814" y="3066050"/>
            <a:ext cx="831534" cy="658575"/>
          </a:xfrm>
          <a:prstGeom prst="rect">
            <a:avLst/>
          </a:prstGeom>
          <a:noFill/>
        </p:spPr>
      </p:pic>
      <p:pic>
        <p:nvPicPr>
          <p:cNvPr id="13"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8070879" y="3593100"/>
            <a:ext cx="831534" cy="658575"/>
          </a:xfrm>
          <a:prstGeom prst="rect">
            <a:avLst/>
          </a:prstGeom>
          <a:noFill/>
        </p:spPr>
      </p:pic>
      <p:pic>
        <p:nvPicPr>
          <p:cNvPr id="14"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7239029" y="2055130"/>
            <a:ext cx="831534" cy="658575"/>
          </a:xfrm>
          <a:prstGeom prst="rect">
            <a:avLst/>
          </a:prstGeom>
          <a:noFill/>
        </p:spPr>
      </p:pic>
      <p:pic>
        <p:nvPicPr>
          <p:cNvPr id="15"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8748424" y="1396635"/>
            <a:ext cx="831534" cy="658575"/>
          </a:xfrm>
          <a:prstGeom prst="rect">
            <a:avLst/>
          </a:prstGeom>
          <a:noFill/>
        </p:spPr>
      </p:pic>
      <p:pic>
        <p:nvPicPr>
          <p:cNvPr id="16"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6765319" y="4778645"/>
            <a:ext cx="831534" cy="658575"/>
          </a:xfrm>
          <a:prstGeom prst="rect">
            <a:avLst/>
          </a:prstGeom>
          <a:noFill/>
        </p:spPr>
      </p:pic>
      <p:pic>
        <p:nvPicPr>
          <p:cNvPr id="17"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8538874" y="4778645"/>
            <a:ext cx="831534" cy="658575"/>
          </a:xfrm>
          <a:prstGeom prst="rect">
            <a:avLst/>
          </a:prstGeom>
          <a:noFill/>
        </p:spPr>
      </p:pic>
      <p:pic>
        <p:nvPicPr>
          <p:cNvPr id="18"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9196734" y="2713625"/>
            <a:ext cx="831534" cy="658575"/>
          </a:xfrm>
          <a:prstGeom prst="rect">
            <a:avLst/>
          </a:prstGeom>
          <a:noFill/>
        </p:spPr>
      </p:pic>
      <p:pic>
        <p:nvPicPr>
          <p:cNvPr id="19" name="Picture 2" descr="https://ss0.bdstatic.com/70cFvHSh_Q1YnxGkpoWK1HF6hhy/it/u=3497119819,2408523687&amp;fm=26&amp;gp=0.jpg"/>
          <p:cNvPicPr>
            <a:picLocks noChangeAspect="1" noChangeArrowheads="1"/>
          </p:cNvPicPr>
          <p:nvPr/>
        </p:nvPicPr>
        <p:blipFill>
          <a:blip r:embed="rId1" cstate="print"/>
          <a:srcRect/>
          <a:stretch>
            <a:fillRect/>
          </a:stretch>
        </p:blipFill>
        <p:spPr bwMode="auto">
          <a:xfrm>
            <a:off x="10028584" y="3897265"/>
            <a:ext cx="831534" cy="658575"/>
          </a:xfrm>
          <a:prstGeom prst="rect">
            <a:avLst/>
          </a:prstGeom>
          <a:noFill/>
        </p:spPr>
      </p:pic>
      <p:pic>
        <p:nvPicPr>
          <p:cNvPr id="21" name="图片 20" descr="C:/Users/crc-pc/AppData/Local/Temp/kaimatting_20191008233219/output_20191008233243..pngoutput_20191008233243."/>
          <p:cNvPicPr>
            <a:picLocks noChangeAspect="1"/>
          </p:cNvPicPr>
          <p:nvPr/>
        </p:nvPicPr>
        <p:blipFill>
          <a:blip r:embed="rId2"/>
          <a:stretch>
            <a:fillRect/>
          </a:stretch>
        </p:blipFill>
        <p:spPr>
          <a:xfrm>
            <a:off x="4916805" y="2981325"/>
            <a:ext cx="1595120" cy="115189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smtClean="0"/>
              <a:t>QPSO</a:t>
            </a:r>
            <a:r>
              <a:rPr lang="zh-CN" altLang="en-US" dirty="0" smtClean="0"/>
              <a:t>算法步骤</a:t>
            </a:r>
            <a:endParaRPr lang="zh-CN" altLang="en-US" dirty="0"/>
          </a:p>
        </p:txBody>
      </p:sp>
      <p:cxnSp>
        <p:nvCxnSpPr>
          <p:cNvPr id="14" name="直接连接符 13"/>
          <p:cNvCxnSpPr>
            <a:endCxn id="16" idx="0"/>
          </p:cNvCxnSpPr>
          <p:nvPr/>
        </p:nvCxnSpPr>
        <p:spPr>
          <a:xfrm>
            <a:off x="1613514" y="2396374"/>
            <a:ext cx="2" cy="2923268"/>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grpSp>
        <p:nvGrpSpPr>
          <p:cNvPr id="55" name="ïsḻïḍé"/>
          <p:cNvGrpSpPr/>
          <p:nvPr/>
        </p:nvGrpSpPr>
        <p:grpSpPr>
          <a:xfrm>
            <a:off x="1321190" y="1811998"/>
            <a:ext cx="584648" cy="584376"/>
            <a:chOff x="1439636" y="2261939"/>
            <a:chExt cx="584648" cy="584376"/>
          </a:xfrm>
        </p:grpSpPr>
        <p:sp>
          <p:nvSpPr>
            <p:cNvPr id="56" name="îSlïḓè"/>
            <p:cNvSpPr/>
            <p:nvPr/>
          </p:nvSpPr>
          <p:spPr>
            <a:xfrm>
              <a:off x="1439636" y="2261939"/>
              <a:ext cx="584648" cy="584376"/>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57" name="îṧľîďé"/>
            <p:cNvSpPr/>
            <p:nvPr/>
          </p:nvSpPr>
          <p:spPr>
            <a:xfrm>
              <a:off x="1576884" y="2382907"/>
              <a:ext cx="310154" cy="342441"/>
            </a:xfrm>
            <a:custGeom>
              <a:avLst/>
              <a:gdLst>
                <a:gd name="connsiteX0" fmla="*/ 261051 w 522989"/>
                <a:gd name="connsiteY0" fmla="*/ 362763 h 577432"/>
                <a:gd name="connsiteX1" fmla="*/ 288791 w 522989"/>
                <a:gd name="connsiteY1" fmla="*/ 390429 h 577432"/>
                <a:gd name="connsiteX2" fmla="*/ 261051 w 522989"/>
                <a:gd name="connsiteY2" fmla="*/ 418095 h 577432"/>
                <a:gd name="connsiteX3" fmla="*/ 233311 w 522989"/>
                <a:gd name="connsiteY3" fmla="*/ 390429 h 577432"/>
                <a:gd name="connsiteX4" fmla="*/ 261051 w 522989"/>
                <a:gd name="connsiteY4" fmla="*/ 362763 h 577432"/>
                <a:gd name="connsiteX5" fmla="*/ 446328 w 522989"/>
                <a:gd name="connsiteY5" fmla="*/ 358474 h 577432"/>
                <a:gd name="connsiteX6" fmla="*/ 454749 w 522989"/>
                <a:gd name="connsiteY6" fmla="*/ 360086 h 577432"/>
                <a:gd name="connsiteX7" fmla="*/ 483355 w 522989"/>
                <a:gd name="connsiteY7" fmla="*/ 376670 h 577432"/>
                <a:gd name="connsiteX8" fmla="*/ 487969 w 522989"/>
                <a:gd name="connsiteY8" fmla="*/ 391410 h 577432"/>
                <a:gd name="connsiteX9" fmla="*/ 477818 w 522989"/>
                <a:gd name="connsiteY9" fmla="*/ 396938 h 577432"/>
                <a:gd name="connsiteX10" fmla="*/ 472281 w 522989"/>
                <a:gd name="connsiteY10" fmla="*/ 395095 h 577432"/>
                <a:gd name="connsiteX11" fmla="*/ 443675 w 522989"/>
                <a:gd name="connsiteY11" fmla="*/ 378512 h 577432"/>
                <a:gd name="connsiteX12" fmla="*/ 439984 w 522989"/>
                <a:gd name="connsiteY12" fmla="*/ 363771 h 577432"/>
                <a:gd name="connsiteX13" fmla="*/ 446328 w 522989"/>
                <a:gd name="connsiteY13" fmla="*/ 358474 h 577432"/>
                <a:gd name="connsiteX14" fmla="*/ 76344 w 522989"/>
                <a:gd name="connsiteY14" fmla="*/ 358474 h 577432"/>
                <a:gd name="connsiteX15" fmla="*/ 83038 w 522989"/>
                <a:gd name="connsiteY15" fmla="*/ 363771 h 577432"/>
                <a:gd name="connsiteX16" fmla="*/ 79344 w 522989"/>
                <a:gd name="connsiteY16" fmla="*/ 378512 h 577432"/>
                <a:gd name="connsiteX17" fmla="*/ 49796 w 522989"/>
                <a:gd name="connsiteY17" fmla="*/ 395095 h 577432"/>
                <a:gd name="connsiteX18" fmla="*/ 44256 w 522989"/>
                <a:gd name="connsiteY18" fmla="*/ 396938 h 577432"/>
                <a:gd name="connsiteX19" fmla="*/ 35022 w 522989"/>
                <a:gd name="connsiteY19" fmla="*/ 391410 h 577432"/>
                <a:gd name="connsiteX20" fmla="*/ 38716 w 522989"/>
                <a:gd name="connsiteY20" fmla="*/ 376670 h 577432"/>
                <a:gd name="connsiteX21" fmla="*/ 68264 w 522989"/>
                <a:gd name="connsiteY21" fmla="*/ 360086 h 577432"/>
                <a:gd name="connsiteX22" fmla="*/ 76344 w 522989"/>
                <a:gd name="connsiteY22" fmla="*/ 358474 h 577432"/>
                <a:gd name="connsiteX23" fmla="*/ 478723 w 522989"/>
                <a:gd name="connsiteY23" fmla="*/ 249584 h 577432"/>
                <a:gd name="connsiteX24" fmla="*/ 511923 w 522989"/>
                <a:gd name="connsiteY24" fmla="*/ 249584 h 577432"/>
                <a:gd name="connsiteX25" fmla="*/ 522989 w 522989"/>
                <a:gd name="connsiteY25" fmla="*/ 260606 h 577432"/>
                <a:gd name="connsiteX26" fmla="*/ 511923 w 522989"/>
                <a:gd name="connsiteY26" fmla="*/ 271628 h 577432"/>
                <a:gd name="connsiteX27" fmla="*/ 478723 w 522989"/>
                <a:gd name="connsiteY27" fmla="*/ 271628 h 577432"/>
                <a:gd name="connsiteX28" fmla="*/ 467657 w 522989"/>
                <a:gd name="connsiteY28" fmla="*/ 260606 h 577432"/>
                <a:gd name="connsiteX29" fmla="*/ 478723 w 522989"/>
                <a:gd name="connsiteY29" fmla="*/ 249584 h 577432"/>
                <a:gd name="connsiteX30" fmla="*/ 11066 w 522989"/>
                <a:gd name="connsiteY30" fmla="*/ 249584 h 577432"/>
                <a:gd name="connsiteX31" fmla="*/ 44266 w 522989"/>
                <a:gd name="connsiteY31" fmla="*/ 249584 h 577432"/>
                <a:gd name="connsiteX32" fmla="*/ 55332 w 522989"/>
                <a:gd name="connsiteY32" fmla="*/ 260606 h 577432"/>
                <a:gd name="connsiteX33" fmla="*/ 44266 w 522989"/>
                <a:gd name="connsiteY33" fmla="*/ 271628 h 577432"/>
                <a:gd name="connsiteX34" fmla="*/ 11066 w 522989"/>
                <a:gd name="connsiteY34" fmla="*/ 271628 h 577432"/>
                <a:gd name="connsiteX35" fmla="*/ 0 w 522989"/>
                <a:gd name="connsiteY35" fmla="*/ 260606 h 577432"/>
                <a:gd name="connsiteX36" fmla="*/ 11066 w 522989"/>
                <a:gd name="connsiteY36" fmla="*/ 249584 h 577432"/>
                <a:gd name="connsiteX37" fmla="*/ 261050 w 522989"/>
                <a:gd name="connsiteY37" fmla="*/ 167622 h 577432"/>
                <a:gd name="connsiteX38" fmla="*/ 287754 w 522989"/>
                <a:gd name="connsiteY38" fmla="*/ 193402 h 577432"/>
                <a:gd name="connsiteX39" fmla="*/ 287754 w 522989"/>
                <a:gd name="connsiteY39" fmla="*/ 232993 h 577432"/>
                <a:gd name="connsiteX40" fmla="*/ 286833 w 522989"/>
                <a:gd name="connsiteY40" fmla="*/ 248646 h 577432"/>
                <a:gd name="connsiteX41" fmla="*/ 276704 w 522989"/>
                <a:gd name="connsiteY41" fmla="*/ 327828 h 577432"/>
                <a:gd name="connsiteX42" fmla="*/ 261050 w 522989"/>
                <a:gd name="connsiteY42" fmla="*/ 340718 h 577432"/>
                <a:gd name="connsiteX43" fmla="*/ 246317 w 522989"/>
                <a:gd name="connsiteY43" fmla="*/ 327828 h 577432"/>
                <a:gd name="connsiteX44" fmla="*/ 236188 w 522989"/>
                <a:gd name="connsiteY44" fmla="*/ 248646 h 577432"/>
                <a:gd name="connsiteX45" fmla="*/ 234346 w 522989"/>
                <a:gd name="connsiteY45" fmla="*/ 232993 h 577432"/>
                <a:gd name="connsiteX46" fmla="*/ 234346 w 522989"/>
                <a:gd name="connsiteY46" fmla="*/ 193402 h 577432"/>
                <a:gd name="connsiteX47" fmla="*/ 261050 w 522989"/>
                <a:gd name="connsiteY47" fmla="*/ 167622 h 577432"/>
                <a:gd name="connsiteX48" fmla="*/ 261034 w 522989"/>
                <a:gd name="connsiteY48" fmla="*/ 133593 h 577432"/>
                <a:gd name="connsiteX49" fmla="*/ 130076 w 522989"/>
                <a:gd name="connsiteY49" fmla="*/ 258825 h 577432"/>
                <a:gd name="connsiteX50" fmla="*/ 165121 w 522989"/>
                <a:gd name="connsiteY50" fmla="*/ 356433 h 577432"/>
                <a:gd name="connsiteX51" fmla="*/ 190022 w 522989"/>
                <a:gd name="connsiteY51" fmla="*/ 418129 h 577432"/>
                <a:gd name="connsiteX52" fmla="*/ 206622 w 522989"/>
                <a:gd name="connsiteY52" fmla="*/ 442070 h 577432"/>
                <a:gd name="connsiteX53" fmla="*/ 315446 w 522989"/>
                <a:gd name="connsiteY53" fmla="*/ 442070 h 577432"/>
                <a:gd name="connsiteX54" fmla="*/ 332046 w 522989"/>
                <a:gd name="connsiteY54" fmla="*/ 418129 h 577432"/>
                <a:gd name="connsiteX55" fmla="*/ 357869 w 522989"/>
                <a:gd name="connsiteY55" fmla="*/ 357354 h 577432"/>
                <a:gd name="connsiteX56" fmla="*/ 392914 w 522989"/>
                <a:gd name="connsiteY56" fmla="*/ 258825 h 577432"/>
                <a:gd name="connsiteX57" fmla="*/ 261034 w 522989"/>
                <a:gd name="connsiteY57" fmla="*/ 133593 h 577432"/>
                <a:gd name="connsiteX58" fmla="*/ 472281 w 522989"/>
                <a:gd name="connsiteY58" fmla="*/ 126151 h 577432"/>
                <a:gd name="connsiteX59" fmla="*/ 487969 w 522989"/>
                <a:gd name="connsiteY59" fmla="*/ 130757 h 577432"/>
                <a:gd name="connsiteX60" fmla="*/ 483355 w 522989"/>
                <a:gd name="connsiteY60" fmla="*/ 145498 h 577432"/>
                <a:gd name="connsiteX61" fmla="*/ 454749 w 522989"/>
                <a:gd name="connsiteY61" fmla="*/ 162081 h 577432"/>
                <a:gd name="connsiteX62" fmla="*/ 449212 w 522989"/>
                <a:gd name="connsiteY62" fmla="*/ 163924 h 577432"/>
                <a:gd name="connsiteX63" fmla="*/ 439984 w 522989"/>
                <a:gd name="connsiteY63" fmla="*/ 158396 h 577432"/>
                <a:gd name="connsiteX64" fmla="*/ 443675 w 522989"/>
                <a:gd name="connsiteY64" fmla="*/ 142734 h 577432"/>
                <a:gd name="connsiteX65" fmla="*/ 49796 w 522989"/>
                <a:gd name="connsiteY65" fmla="*/ 126151 h 577432"/>
                <a:gd name="connsiteX66" fmla="*/ 79344 w 522989"/>
                <a:gd name="connsiteY66" fmla="*/ 142734 h 577432"/>
                <a:gd name="connsiteX67" fmla="*/ 83038 w 522989"/>
                <a:gd name="connsiteY67" fmla="*/ 158396 h 577432"/>
                <a:gd name="connsiteX68" fmla="*/ 73804 w 522989"/>
                <a:gd name="connsiteY68" fmla="*/ 163924 h 577432"/>
                <a:gd name="connsiteX69" fmla="*/ 68264 w 522989"/>
                <a:gd name="connsiteY69" fmla="*/ 162081 h 577432"/>
                <a:gd name="connsiteX70" fmla="*/ 38716 w 522989"/>
                <a:gd name="connsiteY70" fmla="*/ 145498 h 577432"/>
                <a:gd name="connsiteX71" fmla="*/ 35022 w 522989"/>
                <a:gd name="connsiteY71" fmla="*/ 130757 h 577432"/>
                <a:gd name="connsiteX72" fmla="*/ 49796 w 522989"/>
                <a:gd name="connsiteY72" fmla="*/ 126151 h 577432"/>
                <a:gd name="connsiteX73" fmla="*/ 261034 w 522989"/>
                <a:gd name="connsiteY73" fmla="*/ 88472 h 577432"/>
                <a:gd name="connsiteX74" fmla="*/ 437181 w 522989"/>
                <a:gd name="connsiteY74" fmla="*/ 258825 h 577432"/>
                <a:gd name="connsiteX75" fmla="*/ 394758 w 522989"/>
                <a:gd name="connsiteY75" fmla="*/ 382216 h 577432"/>
                <a:gd name="connsiteX76" fmla="*/ 377236 w 522989"/>
                <a:gd name="connsiteY76" fmla="*/ 418129 h 577432"/>
                <a:gd name="connsiteX77" fmla="*/ 344035 w 522989"/>
                <a:gd name="connsiteY77" fmla="*/ 476141 h 577432"/>
                <a:gd name="connsiteX78" fmla="*/ 341268 w 522989"/>
                <a:gd name="connsiteY78" fmla="*/ 521262 h 577432"/>
                <a:gd name="connsiteX79" fmla="*/ 305301 w 522989"/>
                <a:gd name="connsiteY79" fmla="*/ 559016 h 577432"/>
                <a:gd name="connsiteX80" fmla="*/ 290545 w 522989"/>
                <a:gd name="connsiteY80" fmla="*/ 573749 h 577432"/>
                <a:gd name="connsiteX81" fmla="*/ 278556 w 522989"/>
                <a:gd name="connsiteY81" fmla="*/ 577432 h 577432"/>
                <a:gd name="connsiteX82" fmla="*/ 244434 w 522989"/>
                <a:gd name="connsiteY82" fmla="*/ 577432 h 577432"/>
                <a:gd name="connsiteX83" fmla="*/ 231522 w 522989"/>
                <a:gd name="connsiteY83" fmla="*/ 573749 h 577432"/>
                <a:gd name="connsiteX84" fmla="*/ 217689 w 522989"/>
                <a:gd name="connsiteY84" fmla="*/ 559016 h 577432"/>
                <a:gd name="connsiteX85" fmla="*/ 180799 w 522989"/>
                <a:gd name="connsiteY85" fmla="*/ 521262 h 577432"/>
                <a:gd name="connsiteX86" fmla="*/ 178955 w 522989"/>
                <a:gd name="connsiteY86" fmla="*/ 476141 h 577432"/>
                <a:gd name="connsiteX87" fmla="*/ 145754 w 522989"/>
                <a:gd name="connsiteY87" fmla="*/ 418129 h 577432"/>
                <a:gd name="connsiteX88" fmla="*/ 128232 w 522989"/>
                <a:gd name="connsiteY88" fmla="*/ 382216 h 577432"/>
                <a:gd name="connsiteX89" fmla="*/ 85809 w 522989"/>
                <a:gd name="connsiteY89" fmla="*/ 258825 h 577432"/>
                <a:gd name="connsiteX90" fmla="*/ 261034 w 522989"/>
                <a:gd name="connsiteY90" fmla="*/ 88472 h 577432"/>
                <a:gd name="connsiteX91" fmla="*/ 392070 w 522989"/>
                <a:gd name="connsiteY91" fmla="*/ 35016 h 577432"/>
                <a:gd name="connsiteX92" fmla="*/ 395762 w 522989"/>
                <a:gd name="connsiteY92" fmla="*/ 49759 h 577432"/>
                <a:gd name="connsiteX93" fmla="*/ 379147 w 522989"/>
                <a:gd name="connsiteY93" fmla="*/ 79244 h 577432"/>
                <a:gd name="connsiteX94" fmla="*/ 369917 w 522989"/>
                <a:gd name="connsiteY94" fmla="*/ 84773 h 577432"/>
                <a:gd name="connsiteX95" fmla="*/ 364378 w 522989"/>
                <a:gd name="connsiteY95" fmla="*/ 82930 h 577432"/>
                <a:gd name="connsiteX96" fmla="*/ 360686 w 522989"/>
                <a:gd name="connsiteY96" fmla="*/ 68187 h 577432"/>
                <a:gd name="connsiteX97" fmla="*/ 377301 w 522989"/>
                <a:gd name="connsiteY97" fmla="*/ 38702 h 577432"/>
                <a:gd name="connsiteX98" fmla="*/ 392070 w 522989"/>
                <a:gd name="connsiteY98" fmla="*/ 35016 h 577432"/>
                <a:gd name="connsiteX99" fmla="*/ 131042 w 522989"/>
                <a:gd name="connsiteY99" fmla="*/ 35016 h 577432"/>
                <a:gd name="connsiteX100" fmla="*/ 145759 w 522989"/>
                <a:gd name="connsiteY100" fmla="*/ 38702 h 577432"/>
                <a:gd name="connsiteX101" fmla="*/ 162317 w 522989"/>
                <a:gd name="connsiteY101" fmla="*/ 68187 h 577432"/>
                <a:gd name="connsiteX102" fmla="*/ 158637 w 522989"/>
                <a:gd name="connsiteY102" fmla="*/ 82930 h 577432"/>
                <a:gd name="connsiteX103" fmla="*/ 153118 w 522989"/>
                <a:gd name="connsiteY103" fmla="*/ 84773 h 577432"/>
                <a:gd name="connsiteX104" fmla="*/ 143000 w 522989"/>
                <a:gd name="connsiteY104" fmla="*/ 79244 h 577432"/>
                <a:gd name="connsiteX105" fmla="*/ 126443 w 522989"/>
                <a:gd name="connsiteY105" fmla="*/ 49759 h 577432"/>
                <a:gd name="connsiteX106" fmla="*/ 131042 w 522989"/>
                <a:gd name="connsiteY106" fmla="*/ 35016 h 577432"/>
                <a:gd name="connsiteX107" fmla="*/ 261051 w 522989"/>
                <a:gd name="connsiteY107" fmla="*/ 0 h 577432"/>
                <a:gd name="connsiteX108" fmla="*/ 272073 w 522989"/>
                <a:gd name="connsiteY108" fmla="*/ 11037 h 577432"/>
                <a:gd name="connsiteX109" fmla="*/ 272073 w 522989"/>
                <a:gd name="connsiteY109" fmla="*/ 44147 h 577432"/>
                <a:gd name="connsiteX110" fmla="*/ 261051 w 522989"/>
                <a:gd name="connsiteY110" fmla="*/ 55184 h 577432"/>
                <a:gd name="connsiteX111" fmla="*/ 250029 w 522989"/>
                <a:gd name="connsiteY111" fmla="*/ 44147 h 577432"/>
                <a:gd name="connsiteX112" fmla="*/ 250029 w 522989"/>
                <a:gd name="connsiteY112" fmla="*/ 11037 h 577432"/>
                <a:gd name="connsiteX113" fmla="*/ 261051 w 522989"/>
                <a:gd name="connsiteY113"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522989" h="577432">
                  <a:moveTo>
                    <a:pt x="261051" y="362763"/>
                  </a:moveTo>
                  <a:cubicBezTo>
                    <a:pt x="276371" y="362763"/>
                    <a:pt x="288791" y="375149"/>
                    <a:pt x="288791" y="390429"/>
                  </a:cubicBezTo>
                  <a:cubicBezTo>
                    <a:pt x="288791" y="405709"/>
                    <a:pt x="276371" y="418095"/>
                    <a:pt x="261051" y="418095"/>
                  </a:cubicBezTo>
                  <a:cubicBezTo>
                    <a:pt x="245731" y="418095"/>
                    <a:pt x="233311" y="405709"/>
                    <a:pt x="233311" y="390429"/>
                  </a:cubicBezTo>
                  <a:cubicBezTo>
                    <a:pt x="233311" y="375149"/>
                    <a:pt x="245731" y="362763"/>
                    <a:pt x="261051" y="362763"/>
                  </a:cubicBezTo>
                  <a:close/>
                  <a:moveTo>
                    <a:pt x="446328" y="358474"/>
                  </a:moveTo>
                  <a:cubicBezTo>
                    <a:pt x="448981" y="357783"/>
                    <a:pt x="451980" y="358244"/>
                    <a:pt x="454749" y="360086"/>
                  </a:cubicBezTo>
                  <a:lnTo>
                    <a:pt x="483355" y="376670"/>
                  </a:lnTo>
                  <a:cubicBezTo>
                    <a:pt x="488891" y="379433"/>
                    <a:pt x="490737" y="385883"/>
                    <a:pt x="487969" y="391410"/>
                  </a:cubicBezTo>
                  <a:cubicBezTo>
                    <a:pt x="486123" y="395095"/>
                    <a:pt x="481509" y="396938"/>
                    <a:pt x="477818" y="396938"/>
                  </a:cubicBezTo>
                  <a:cubicBezTo>
                    <a:pt x="475973" y="396938"/>
                    <a:pt x="474127" y="396938"/>
                    <a:pt x="472281" y="395095"/>
                  </a:cubicBezTo>
                  <a:lnTo>
                    <a:pt x="443675" y="378512"/>
                  </a:lnTo>
                  <a:cubicBezTo>
                    <a:pt x="438139" y="375748"/>
                    <a:pt x="436293" y="369299"/>
                    <a:pt x="439984" y="363771"/>
                  </a:cubicBezTo>
                  <a:cubicBezTo>
                    <a:pt x="441368" y="361007"/>
                    <a:pt x="443675" y="359165"/>
                    <a:pt x="446328" y="358474"/>
                  </a:cubicBezTo>
                  <a:close/>
                  <a:moveTo>
                    <a:pt x="76344" y="358474"/>
                  </a:moveTo>
                  <a:cubicBezTo>
                    <a:pt x="79114" y="359165"/>
                    <a:pt x="81653" y="361007"/>
                    <a:pt x="83038" y="363771"/>
                  </a:cubicBezTo>
                  <a:cubicBezTo>
                    <a:pt x="85808" y="369299"/>
                    <a:pt x="83961" y="375748"/>
                    <a:pt x="79344" y="378512"/>
                  </a:cubicBezTo>
                  <a:lnTo>
                    <a:pt x="49796" y="395095"/>
                  </a:lnTo>
                  <a:cubicBezTo>
                    <a:pt x="47949" y="396938"/>
                    <a:pt x="46103" y="396938"/>
                    <a:pt x="44256" y="396938"/>
                  </a:cubicBezTo>
                  <a:cubicBezTo>
                    <a:pt x="40562" y="396938"/>
                    <a:pt x="36869" y="395095"/>
                    <a:pt x="35022" y="391410"/>
                  </a:cubicBezTo>
                  <a:cubicBezTo>
                    <a:pt x="32252" y="385883"/>
                    <a:pt x="34099" y="379433"/>
                    <a:pt x="38716" y="376670"/>
                  </a:cubicBezTo>
                  <a:lnTo>
                    <a:pt x="68264" y="360086"/>
                  </a:lnTo>
                  <a:cubicBezTo>
                    <a:pt x="70573" y="358244"/>
                    <a:pt x="73574" y="357783"/>
                    <a:pt x="76344" y="358474"/>
                  </a:cubicBezTo>
                  <a:close/>
                  <a:moveTo>
                    <a:pt x="478723" y="249584"/>
                  </a:moveTo>
                  <a:lnTo>
                    <a:pt x="511923" y="249584"/>
                  </a:lnTo>
                  <a:cubicBezTo>
                    <a:pt x="517456" y="249584"/>
                    <a:pt x="522989" y="255095"/>
                    <a:pt x="522989" y="260606"/>
                  </a:cubicBezTo>
                  <a:cubicBezTo>
                    <a:pt x="522989" y="267035"/>
                    <a:pt x="517456" y="271628"/>
                    <a:pt x="511923" y="271628"/>
                  </a:cubicBezTo>
                  <a:lnTo>
                    <a:pt x="478723" y="271628"/>
                  </a:lnTo>
                  <a:cubicBezTo>
                    <a:pt x="472268" y="271628"/>
                    <a:pt x="467657" y="267035"/>
                    <a:pt x="467657" y="260606"/>
                  </a:cubicBezTo>
                  <a:cubicBezTo>
                    <a:pt x="467657" y="255095"/>
                    <a:pt x="472268" y="249584"/>
                    <a:pt x="478723" y="249584"/>
                  </a:cubicBezTo>
                  <a:close/>
                  <a:moveTo>
                    <a:pt x="11066" y="249584"/>
                  </a:moveTo>
                  <a:lnTo>
                    <a:pt x="44266" y="249584"/>
                  </a:lnTo>
                  <a:cubicBezTo>
                    <a:pt x="50721" y="249584"/>
                    <a:pt x="55332" y="255095"/>
                    <a:pt x="55332" y="260606"/>
                  </a:cubicBezTo>
                  <a:cubicBezTo>
                    <a:pt x="55332" y="267035"/>
                    <a:pt x="50721" y="271628"/>
                    <a:pt x="44266" y="271628"/>
                  </a:cubicBezTo>
                  <a:lnTo>
                    <a:pt x="11066" y="271628"/>
                  </a:lnTo>
                  <a:cubicBezTo>
                    <a:pt x="4611" y="271628"/>
                    <a:pt x="0" y="267035"/>
                    <a:pt x="0" y="260606"/>
                  </a:cubicBezTo>
                  <a:cubicBezTo>
                    <a:pt x="0" y="255095"/>
                    <a:pt x="4611" y="249584"/>
                    <a:pt x="11066" y="249584"/>
                  </a:cubicBezTo>
                  <a:close/>
                  <a:moveTo>
                    <a:pt x="261050" y="167622"/>
                  </a:moveTo>
                  <a:cubicBezTo>
                    <a:pt x="278546" y="167622"/>
                    <a:pt x="287754" y="176829"/>
                    <a:pt x="287754" y="193402"/>
                  </a:cubicBezTo>
                  <a:lnTo>
                    <a:pt x="287754" y="232993"/>
                  </a:lnTo>
                  <a:cubicBezTo>
                    <a:pt x="287754" y="237597"/>
                    <a:pt x="287754" y="243121"/>
                    <a:pt x="286833" y="248646"/>
                  </a:cubicBezTo>
                  <a:lnTo>
                    <a:pt x="276704" y="327828"/>
                  </a:lnTo>
                  <a:cubicBezTo>
                    <a:pt x="274862" y="337956"/>
                    <a:pt x="270258" y="340718"/>
                    <a:pt x="261050" y="340718"/>
                  </a:cubicBezTo>
                  <a:cubicBezTo>
                    <a:pt x="252763" y="340718"/>
                    <a:pt x="248158" y="337956"/>
                    <a:pt x="246317" y="327828"/>
                  </a:cubicBezTo>
                  <a:lnTo>
                    <a:pt x="236188" y="248646"/>
                  </a:lnTo>
                  <a:cubicBezTo>
                    <a:pt x="235267" y="243121"/>
                    <a:pt x="234346" y="237597"/>
                    <a:pt x="234346" y="232993"/>
                  </a:cubicBezTo>
                  <a:lnTo>
                    <a:pt x="234346" y="193402"/>
                  </a:lnTo>
                  <a:cubicBezTo>
                    <a:pt x="234346" y="176829"/>
                    <a:pt x="244475" y="167622"/>
                    <a:pt x="261050" y="167622"/>
                  </a:cubicBezTo>
                  <a:close/>
                  <a:moveTo>
                    <a:pt x="261034" y="133593"/>
                  </a:moveTo>
                  <a:cubicBezTo>
                    <a:pt x="189099" y="133593"/>
                    <a:pt x="130076" y="189763"/>
                    <a:pt x="130076" y="258825"/>
                  </a:cubicBezTo>
                  <a:cubicBezTo>
                    <a:pt x="130076" y="305787"/>
                    <a:pt x="148521" y="332492"/>
                    <a:pt x="165121" y="356433"/>
                  </a:cubicBezTo>
                  <a:cubicBezTo>
                    <a:pt x="178033" y="375771"/>
                    <a:pt x="190022" y="394187"/>
                    <a:pt x="190022" y="418129"/>
                  </a:cubicBezTo>
                  <a:cubicBezTo>
                    <a:pt x="190022" y="428258"/>
                    <a:pt x="200166" y="437466"/>
                    <a:pt x="206622" y="442070"/>
                  </a:cubicBezTo>
                  <a:lnTo>
                    <a:pt x="315446" y="442070"/>
                  </a:lnTo>
                  <a:cubicBezTo>
                    <a:pt x="322824" y="436545"/>
                    <a:pt x="332046" y="428258"/>
                    <a:pt x="332046" y="418129"/>
                  </a:cubicBezTo>
                  <a:cubicBezTo>
                    <a:pt x="332046" y="394187"/>
                    <a:pt x="344957" y="375771"/>
                    <a:pt x="357869" y="357354"/>
                  </a:cubicBezTo>
                  <a:cubicBezTo>
                    <a:pt x="374469" y="332492"/>
                    <a:pt x="392914" y="305787"/>
                    <a:pt x="392914" y="258825"/>
                  </a:cubicBezTo>
                  <a:cubicBezTo>
                    <a:pt x="392914" y="189763"/>
                    <a:pt x="333891" y="133593"/>
                    <a:pt x="261034" y="133593"/>
                  </a:cubicBezTo>
                  <a:close/>
                  <a:moveTo>
                    <a:pt x="472281" y="126151"/>
                  </a:moveTo>
                  <a:cubicBezTo>
                    <a:pt x="477818" y="123387"/>
                    <a:pt x="484278" y="125230"/>
                    <a:pt x="487969" y="130757"/>
                  </a:cubicBezTo>
                  <a:cubicBezTo>
                    <a:pt x="490737" y="135364"/>
                    <a:pt x="488891" y="142734"/>
                    <a:pt x="483355" y="145498"/>
                  </a:cubicBezTo>
                  <a:lnTo>
                    <a:pt x="454749" y="162081"/>
                  </a:lnTo>
                  <a:cubicBezTo>
                    <a:pt x="452903" y="163003"/>
                    <a:pt x="451057" y="163924"/>
                    <a:pt x="449212" y="163924"/>
                  </a:cubicBezTo>
                  <a:cubicBezTo>
                    <a:pt x="445521" y="163924"/>
                    <a:pt x="441830" y="162081"/>
                    <a:pt x="439984" y="158396"/>
                  </a:cubicBezTo>
                  <a:cubicBezTo>
                    <a:pt x="436293" y="152868"/>
                    <a:pt x="438139" y="146419"/>
                    <a:pt x="443675" y="142734"/>
                  </a:cubicBezTo>
                  <a:close/>
                  <a:moveTo>
                    <a:pt x="49796" y="126151"/>
                  </a:moveTo>
                  <a:lnTo>
                    <a:pt x="79344" y="142734"/>
                  </a:lnTo>
                  <a:cubicBezTo>
                    <a:pt x="83961" y="146419"/>
                    <a:pt x="85808" y="152868"/>
                    <a:pt x="83038" y="158396"/>
                  </a:cubicBezTo>
                  <a:cubicBezTo>
                    <a:pt x="81191" y="162081"/>
                    <a:pt x="77498" y="163924"/>
                    <a:pt x="73804" y="163924"/>
                  </a:cubicBezTo>
                  <a:cubicBezTo>
                    <a:pt x="71957" y="163924"/>
                    <a:pt x="70111" y="163003"/>
                    <a:pt x="68264" y="162081"/>
                  </a:cubicBezTo>
                  <a:lnTo>
                    <a:pt x="38716" y="145498"/>
                  </a:lnTo>
                  <a:cubicBezTo>
                    <a:pt x="34099" y="142734"/>
                    <a:pt x="32252" y="135364"/>
                    <a:pt x="35022" y="130757"/>
                  </a:cubicBezTo>
                  <a:cubicBezTo>
                    <a:pt x="37792" y="125230"/>
                    <a:pt x="45179" y="123387"/>
                    <a:pt x="49796" y="126151"/>
                  </a:cubicBezTo>
                  <a:close/>
                  <a:moveTo>
                    <a:pt x="261034" y="88472"/>
                  </a:moveTo>
                  <a:cubicBezTo>
                    <a:pt x="357869" y="88472"/>
                    <a:pt x="437181" y="164901"/>
                    <a:pt x="437181" y="258825"/>
                  </a:cubicBezTo>
                  <a:cubicBezTo>
                    <a:pt x="437181" y="319600"/>
                    <a:pt x="412281" y="355512"/>
                    <a:pt x="394758" y="382216"/>
                  </a:cubicBezTo>
                  <a:cubicBezTo>
                    <a:pt x="382769" y="398791"/>
                    <a:pt x="377236" y="408000"/>
                    <a:pt x="377236" y="418129"/>
                  </a:cubicBezTo>
                  <a:cubicBezTo>
                    <a:pt x="377236" y="440229"/>
                    <a:pt x="365247" y="460487"/>
                    <a:pt x="344035" y="476141"/>
                  </a:cubicBezTo>
                  <a:cubicBezTo>
                    <a:pt x="343113" y="489033"/>
                    <a:pt x="341268" y="521262"/>
                    <a:pt x="341268" y="521262"/>
                  </a:cubicBezTo>
                  <a:cubicBezTo>
                    <a:pt x="341268" y="529549"/>
                    <a:pt x="336657" y="548886"/>
                    <a:pt x="305301" y="559016"/>
                  </a:cubicBezTo>
                  <a:cubicBezTo>
                    <a:pt x="301612" y="564540"/>
                    <a:pt x="297001" y="569145"/>
                    <a:pt x="290545" y="573749"/>
                  </a:cubicBezTo>
                  <a:cubicBezTo>
                    <a:pt x="286856" y="575590"/>
                    <a:pt x="283168" y="577432"/>
                    <a:pt x="278556" y="577432"/>
                  </a:cubicBezTo>
                  <a:lnTo>
                    <a:pt x="244434" y="577432"/>
                  </a:lnTo>
                  <a:cubicBezTo>
                    <a:pt x="239822" y="577432"/>
                    <a:pt x="235211" y="575590"/>
                    <a:pt x="231522" y="573749"/>
                  </a:cubicBezTo>
                  <a:cubicBezTo>
                    <a:pt x="225989" y="569145"/>
                    <a:pt x="221378" y="564540"/>
                    <a:pt x="217689" y="559016"/>
                  </a:cubicBezTo>
                  <a:cubicBezTo>
                    <a:pt x="186333" y="548886"/>
                    <a:pt x="181722" y="530470"/>
                    <a:pt x="180799" y="521262"/>
                  </a:cubicBezTo>
                  <a:cubicBezTo>
                    <a:pt x="180799" y="521262"/>
                    <a:pt x="178955" y="489033"/>
                    <a:pt x="178955" y="476141"/>
                  </a:cubicBezTo>
                  <a:cubicBezTo>
                    <a:pt x="157743" y="460487"/>
                    <a:pt x="145754" y="440229"/>
                    <a:pt x="145754" y="418129"/>
                  </a:cubicBezTo>
                  <a:cubicBezTo>
                    <a:pt x="145754" y="408000"/>
                    <a:pt x="139299" y="398791"/>
                    <a:pt x="128232" y="382216"/>
                  </a:cubicBezTo>
                  <a:cubicBezTo>
                    <a:pt x="109787" y="355512"/>
                    <a:pt x="85809" y="319600"/>
                    <a:pt x="85809" y="258825"/>
                  </a:cubicBezTo>
                  <a:cubicBezTo>
                    <a:pt x="85809" y="164901"/>
                    <a:pt x="164199" y="88472"/>
                    <a:pt x="261034" y="88472"/>
                  </a:cubicBezTo>
                  <a:close/>
                  <a:moveTo>
                    <a:pt x="392070" y="35016"/>
                  </a:moveTo>
                  <a:cubicBezTo>
                    <a:pt x="397608" y="37780"/>
                    <a:pt x="399454" y="45152"/>
                    <a:pt x="395762" y="49759"/>
                  </a:cubicBezTo>
                  <a:lnTo>
                    <a:pt x="379147" y="79244"/>
                  </a:lnTo>
                  <a:cubicBezTo>
                    <a:pt x="377301" y="82930"/>
                    <a:pt x="373609" y="84773"/>
                    <a:pt x="369917" y="84773"/>
                  </a:cubicBezTo>
                  <a:cubicBezTo>
                    <a:pt x="368071" y="84773"/>
                    <a:pt x="366224" y="83852"/>
                    <a:pt x="364378" y="82930"/>
                  </a:cubicBezTo>
                  <a:cubicBezTo>
                    <a:pt x="358840" y="80166"/>
                    <a:pt x="356994" y="72794"/>
                    <a:pt x="360686" y="68187"/>
                  </a:cubicBezTo>
                  <a:lnTo>
                    <a:pt x="377301" y="38702"/>
                  </a:lnTo>
                  <a:cubicBezTo>
                    <a:pt x="380070" y="34095"/>
                    <a:pt x="386531" y="32252"/>
                    <a:pt x="392070" y="35016"/>
                  </a:cubicBezTo>
                  <a:close/>
                  <a:moveTo>
                    <a:pt x="131042" y="35016"/>
                  </a:moveTo>
                  <a:cubicBezTo>
                    <a:pt x="135641" y="32252"/>
                    <a:pt x="143000" y="34095"/>
                    <a:pt x="145759" y="38702"/>
                  </a:cubicBezTo>
                  <a:lnTo>
                    <a:pt x="162317" y="68187"/>
                  </a:lnTo>
                  <a:cubicBezTo>
                    <a:pt x="165996" y="72794"/>
                    <a:pt x="164156" y="80166"/>
                    <a:pt x="158637" y="82930"/>
                  </a:cubicBezTo>
                  <a:cubicBezTo>
                    <a:pt x="156798" y="83852"/>
                    <a:pt x="154958" y="84773"/>
                    <a:pt x="153118" y="84773"/>
                  </a:cubicBezTo>
                  <a:cubicBezTo>
                    <a:pt x="149439" y="84773"/>
                    <a:pt x="145759" y="82930"/>
                    <a:pt x="143000" y="79244"/>
                  </a:cubicBezTo>
                  <a:lnTo>
                    <a:pt x="126443" y="49759"/>
                  </a:lnTo>
                  <a:cubicBezTo>
                    <a:pt x="123683" y="45152"/>
                    <a:pt x="125523" y="37780"/>
                    <a:pt x="131042" y="35016"/>
                  </a:cubicBezTo>
                  <a:close/>
                  <a:moveTo>
                    <a:pt x="261051" y="0"/>
                  </a:moveTo>
                  <a:cubicBezTo>
                    <a:pt x="267480" y="0"/>
                    <a:pt x="272073" y="4599"/>
                    <a:pt x="272073" y="11037"/>
                  </a:cubicBezTo>
                  <a:lnTo>
                    <a:pt x="272073" y="44147"/>
                  </a:lnTo>
                  <a:cubicBezTo>
                    <a:pt x="272073" y="50585"/>
                    <a:pt x="267480" y="55184"/>
                    <a:pt x="261051" y="55184"/>
                  </a:cubicBezTo>
                  <a:cubicBezTo>
                    <a:pt x="255540" y="55184"/>
                    <a:pt x="250029" y="50585"/>
                    <a:pt x="250029" y="44147"/>
                  </a:cubicBezTo>
                  <a:lnTo>
                    <a:pt x="250029" y="11037"/>
                  </a:lnTo>
                  <a:cubicBezTo>
                    <a:pt x="250029" y="4599"/>
                    <a:pt x="255540" y="0"/>
                    <a:pt x="261051" y="0"/>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977900">
                <a:lnSpc>
                  <a:spcPct val="90000"/>
                </a:lnSpc>
                <a:spcBef>
                  <a:spcPct val="0"/>
                </a:spcBef>
                <a:spcAft>
                  <a:spcPct val="35000"/>
                </a:spcAft>
              </a:pPr>
              <a:endParaRPr lang="en-US" sz="2200" kern="1200"/>
            </a:p>
          </p:txBody>
        </p:sp>
      </p:grpSp>
      <p:cxnSp>
        <p:nvCxnSpPr>
          <p:cNvPr id="18" name="直接连接符 17"/>
          <p:cNvCxnSpPr>
            <a:endCxn id="19" idx="0"/>
          </p:cNvCxnSpPr>
          <p:nvPr/>
        </p:nvCxnSpPr>
        <p:spPr>
          <a:xfrm>
            <a:off x="3827636" y="2995630"/>
            <a:ext cx="3" cy="2324012"/>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a:endCxn id="23" idx="0"/>
          </p:cNvCxnSpPr>
          <p:nvPr/>
        </p:nvCxnSpPr>
        <p:spPr>
          <a:xfrm>
            <a:off x="6095996" y="2396374"/>
            <a:ext cx="4" cy="2923268"/>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grpSp>
        <p:nvGrpSpPr>
          <p:cNvPr id="61" name="iṩ1îḑè"/>
          <p:cNvGrpSpPr/>
          <p:nvPr/>
        </p:nvGrpSpPr>
        <p:grpSpPr>
          <a:xfrm>
            <a:off x="5803672" y="1811998"/>
            <a:ext cx="584648" cy="584376"/>
            <a:chOff x="5803676" y="2261939"/>
            <a:chExt cx="584648" cy="584376"/>
          </a:xfrm>
        </p:grpSpPr>
        <p:sp>
          <p:nvSpPr>
            <p:cNvPr id="62" name="íṣḷiḓe"/>
            <p:cNvSpPr/>
            <p:nvPr/>
          </p:nvSpPr>
          <p:spPr>
            <a:xfrm>
              <a:off x="5803676" y="2261939"/>
              <a:ext cx="584648" cy="584376"/>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63" name="îSḻíḍe"/>
            <p:cNvSpPr/>
            <p:nvPr/>
          </p:nvSpPr>
          <p:spPr>
            <a:xfrm>
              <a:off x="5924779" y="2420100"/>
              <a:ext cx="342441" cy="268054"/>
            </a:xfrm>
            <a:custGeom>
              <a:avLst/>
              <a:gdLst>
                <a:gd name="connsiteX0" fmla="*/ 315492 w 569462"/>
                <a:gd name="connsiteY0" fmla="*/ 279032 h 445761"/>
                <a:gd name="connsiteX1" fmla="*/ 315492 w 569462"/>
                <a:gd name="connsiteY1" fmla="*/ 360094 h 445761"/>
                <a:gd name="connsiteX2" fmla="*/ 339471 w 569462"/>
                <a:gd name="connsiteY2" fmla="*/ 384044 h 445761"/>
                <a:gd name="connsiteX3" fmla="*/ 440923 w 569462"/>
                <a:gd name="connsiteY3" fmla="*/ 384044 h 445761"/>
                <a:gd name="connsiteX4" fmla="*/ 465825 w 569462"/>
                <a:gd name="connsiteY4" fmla="*/ 360094 h 445761"/>
                <a:gd name="connsiteX5" fmla="*/ 465825 w 569462"/>
                <a:gd name="connsiteY5" fmla="*/ 279032 h 445761"/>
                <a:gd name="connsiteX6" fmla="*/ 149442 w 569462"/>
                <a:gd name="connsiteY6" fmla="*/ 233015 h 445761"/>
                <a:gd name="connsiteX7" fmla="*/ 219507 w 569462"/>
                <a:gd name="connsiteY7" fmla="*/ 233015 h 445761"/>
                <a:gd name="connsiteX8" fmla="*/ 240711 w 569462"/>
                <a:gd name="connsiteY8" fmla="*/ 255119 h 445761"/>
                <a:gd name="connsiteX9" fmla="*/ 240711 w 569462"/>
                <a:gd name="connsiteY9" fmla="*/ 445761 h 445761"/>
                <a:gd name="connsiteX10" fmla="*/ 129160 w 569462"/>
                <a:gd name="connsiteY10" fmla="*/ 445761 h 445761"/>
                <a:gd name="connsiteX11" fmla="*/ 129160 w 569462"/>
                <a:gd name="connsiteY11" fmla="*/ 255119 h 445761"/>
                <a:gd name="connsiteX12" fmla="*/ 149442 w 569462"/>
                <a:gd name="connsiteY12" fmla="*/ 233015 h 445761"/>
                <a:gd name="connsiteX13" fmla="*/ 339471 w 569462"/>
                <a:gd name="connsiteY13" fmla="*/ 208103 h 445761"/>
                <a:gd name="connsiteX14" fmla="*/ 315492 w 569462"/>
                <a:gd name="connsiteY14" fmla="*/ 232053 h 445761"/>
                <a:gd name="connsiteX15" fmla="*/ 315492 w 569462"/>
                <a:gd name="connsiteY15" fmla="*/ 248634 h 445761"/>
                <a:gd name="connsiteX16" fmla="*/ 465825 w 569462"/>
                <a:gd name="connsiteY16" fmla="*/ 248634 h 445761"/>
                <a:gd name="connsiteX17" fmla="*/ 465825 w 569462"/>
                <a:gd name="connsiteY17" fmla="*/ 232053 h 445761"/>
                <a:gd name="connsiteX18" fmla="*/ 440923 w 569462"/>
                <a:gd name="connsiteY18" fmla="*/ 208103 h 445761"/>
                <a:gd name="connsiteX19" fmla="*/ 118236 w 569462"/>
                <a:gd name="connsiteY19" fmla="*/ 147076 h 445761"/>
                <a:gd name="connsiteX20" fmla="*/ 142100 w 569462"/>
                <a:gd name="connsiteY20" fmla="*/ 154676 h 445761"/>
                <a:gd name="connsiteX21" fmla="*/ 164235 w 569462"/>
                <a:gd name="connsiteY21" fmla="*/ 171257 h 445761"/>
                <a:gd name="connsiteX22" fmla="*/ 240786 w 569462"/>
                <a:gd name="connsiteY22" fmla="*/ 173099 h 445761"/>
                <a:gd name="connsiteX23" fmla="*/ 263843 w 569462"/>
                <a:gd name="connsiteY23" fmla="*/ 156518 h 445761"/>
                <a:gd name="connsiteX24" fmla="*/ 310880 w 569462"/>
                <a:gd name="connsiteY24" fmla="*/ 155597 h 445761"/>
                <a:gd name="connsiteX25" fmla="*/ 333937 w 569462"/>
                <a:gd name="connsiteY25" fmla="*/ 172178 h 445761"/>
                <a:gd name="connsiteX26" fmla="*/ 410488 w 569462"/>
                <a:gd name="connsiteY26" fmla="*/ 173099 h 445761"/>
                <a:gd name="connsiteX27" fmla="*/ 433545 w 569462"/>
                <a:gd name="connsiteY27" fmla="*/ 156518 h 445761"/>
                <a:gd name="connsiteX28" fmla="*/ 480582 w 569462"/>
                <a:gd name="connsiteY28" fmla="*/ 155597 h 445761"/>
                <a:gd name="connsiteX29" fmla="*/ 514707 w 569462"/>
                <a:gd name="connsiteY29" fmla="*/ 180468 h 445761"/>
                <a:gd name="connsiteX30" fmla="*/ 514707 w 569462"/>
                <a:gd name="connsiteY30" fmla="*/ 396019 h 445761"/>
                <a:gd name="connsiteX31" fmla="*/ 464903 w 569462"/>
                <a:gd name="connsiteY31" fmla="*/ 445761 h 445761"/>
                <a:gd name="connsiteX32" fmla="*/ 265688 w 569462"/>
                <a:gd name="connsiteY32" fmla="*/ 445761 h 445761"/>
                <a:gd name="connsiteX33" fmla="*/ 265688 w 569462"/>
                <a:gd name="connsiteY33" fmla="*/ 242186 h 445761"/>
                <a:gd name="connsiteX34" fmla="*/ 232485 w 569462"/>
                <a:gd name="connsiteY34" fmla="*/ 208103 h 445761"/>
                <a:gd name="connsiteX35" fmla="*/ 136566 w 569462"/>
                <a:gd name="connsiteY35" fmla="*/ 208103 h 445761"/>
                <a:gd name="connsiteX36" fmla="*/ 103364 w 569462"/>
                <a:gd name="connsiteY36" fmla="*/ 242186 h 445761"/>
                <a:gd name="connsiteX37" fmla="*/ 103364 w 569462"/>
                <a:gd name="connsiteY37" fmla="*/ 445761 h 445761"/>
                <a:gd name="connsiteX38" fmla="*/ 53560 w 569462"/>
                <a:gd name="connsiteY38" fmla="*/ 396019 h 445761"/>
                <a:gd name="connsiteX39" fmla="*/ 53560 w 569462"/>
                <a:gd name="connsiteY39" fmla="*/ 185995 h 445761"/>
                <a:gd name="connsiteX40" fmla="*/ 95063 w 569462"/>
                <a:gd name="connsiteY40" fmla="*/ 154676 h 445761"/>
                <a:gd name="connsiteX41" fmla="*/ 118236 w 569462"/>
                <a:gd name="connsiteY41" fmla="*/ 147076 h 445761"/>
                <a:gd name="connsiteX42" fmla="*/ 13873 w 569462"/>
                <a:gd name="connsiteY42" fmla="*/ 62581 h 445761"/>
                <a:gd name="connsiteX43" fmla="*/ 556204 w 569462"/>
                <a:gd name="connsiteY43" fmla="*/ 62581 h 445761"/>
                <a:gd name="connsiteX44" fmla="*/ 566350 w 569462"/>
                <a:gd name="connsiteY44" fmla="*/ 67191 h 445761"/>
                <a:gd name="connsiteX45" fmla="*/ 569117 w 569462"/>
                <a:gd name="connsiteY45" fmla="*/ 78254 h 445761"/>
                <a:gd name="connsiteX46" fmla="*/ 558049 w 569462"/>
                <a:gd name="connsiteY46" fmla="*/ 137257 h 445761"/>
                <a:gd name="connsiteX47" fmla="*/ 543291 w 569462"/>
                <a:gd name="connsiteY47" fmla="*/ 154774 h 445761"/>
                <a:gd name="connsiteX48" fmla="*/ 520233 w 569462"/>
                <a:gd name="connsiteY48" fmla="*/ 152008 h 445761"/>
                <a:gd name="connsiteX49" fmla="*/ 494408 w 569462"/>
                <a:gd name="connsiteY49" fmla="*/ 134491 h 445761"/>
                <a:gd name="connsiteX50" fmla="*/ 487029 w 569462"/>
                <a:gd name="connsiteY50" fmla="*/ 129882 h 445761"/>
                <a:gd name="connsiteX51" fmla="*/ 486107 w 569462"/>
                <a:gd name="connsiteY51" fmla="*/ 129882 h 445761"/>
                <a:gd name="connsiteX52" fmla="*/ 418777 w 569462"/>
                <a:gd name="connsiteY52" fmla="*/ 134491 h 445761"/>
                <a:gd name="connsiteX53" fmla="*/ 395718 w 569462"/>
                <a:gd name="connsiteY53" fmla="*/ 152008 h 445761"/>
                <a:gd name="connsiteX54" fmla="*/ 352369 w 569462"/>
                <a:gd name="connsiteY54" fmla="*/ 153852 h 445761"/>
                <a:gd name="connsiteX55" fmla="*/ 325621 w 569462"/>
                <a:gd name="connsiteY55" fmla="*/ 134491 h 445761"/>
                <a:gd name="connsiteX56" fmla="*/ 317320 w 569462"/>
                <a:gd name="connsiteY56" fmla="*/ 129882 h 445761"/>
                <a:gd name="connsiteX57" fmla="*/ 249068 w 569462"/>
                <a:gd name="connsiteY57" fmla="*/ 134491 h 445761"/>
                <a:gd name="connsiteX58" fmla="*/ 226009 w 569462"/>
                <a:gd name="connsiteY58" fmla="*/ 152008 h 445761"/>
                <a:gd name="connsiteX59" fmla="*/ 178971 w 569462"/>
                <a:gd name="connsiteY59" fmla="*/ 152008 h 445761"/>
                <a:gd name="connsiteX60" fmla="*/ 156835 w 569462"/>
                <a:gd name="connsiteY60" fmla="*/ 135413 h 445761"/>
                <a:gd name="connsiteX61" fmla="*/ 80281 w 569462"/>
                <a:gd name="connsiteY61" fmla="*/ 134491 h 445761"/>
                <a:gd name="connsiteX62" fmla="*/ 55378 w 569462"/>
                <a:gd name="connsiteY62" fmla="*/ 152930 h 445761"/>
                <a:gd name="connsiteX63" fmla="*/ 33242 w 569462"/>
                <a:gd name="connsiteY63" fmla="*/ 156618 h 445761"/>
                <a:gd name="connsiteX64" fmla="*/ 17563 w 569462"/>
                <a:gd name="connsiteY64" fmla="*/ 140023 h 445761"/>
                <a:gd name="connsiteX65" fmla="*/ 961 w 569462"/>
                <a:gd name="connsiteY65" fmla="*/ 79176 h 445761"/>
                <a:gd name="connsiteX66" fmla="*/ 2805 w 569462"/>
                <a:gd name="connsiteY66" fmla="*/ 68113 h 445761"/>
                <a:gd name="connsiteX67" fmla="*/ 13873 w 569462"/>
                <a:gd name="connsiteY67" fmla="*/ 62581 h 445761"/>
                <a:gd name="connsiteX68" fmla="*/ 71998 w 569462"/>
                <a:gd name="connsiteY68" fmla="*/ 0 h 445761"/>
                <a:gd name="connsiteX69" fmla="*/ 496269 w 569462"/>
                <a:gd name="connsiteY69" fmla="*/ 0 h 445761"/>
                <a:gd name="connsiteX70" fmla="*/ 528550 w 569462"/>
                <a:gd name="connsiteY70" fmla="*/ 11959 h 445761"/>
                <a:gd name="connsiteX71" fmla="*/ 558987 w 569462"/>
                <a:gd name="connsiteY71" fmla="*/ 37718 h 445761"/>
                <a:gd name="connsiteX72" fmla="*/ 560832 w 569462"/>
                <a:gd name="connsiteY72" fmla="*/ 45997 h 445761"/>
                <a:gd name="connsiteX73" fmla="*/ 554375 w 569462"/>
                <a:gd name="connsiteY73" fmla="*/ 50597 h 445761"/>
                <a:gd name="connsiteX74" fmla="*/ 13892 w 569462"/>
                <a:gd name="connsiteY74" fmla="*/ 50597 h 445761"/>
                <a:gd name="connsiteX75" fmla="*/ 7435 w 569462"/>
                <a:gd name="connsiteY75" fmla="*/ 45997 h 445761"/>
                <a:gd name="connsiteX76" fmla="*/ 9280 w 569462"/>
                <a:gd name="connsiteY76" fmla="*/ 38637 h 445761"/>
                <a:gd name="connsiteX77" fmla="*/ 38794 w 569462"/>
                <a:gd name="connsiteY77" fmla="*/ 11959 h 445761"/>
                <a:gd name="connsiteX78" fmla="*/ 71998 w 569462"/>
                <a:gd name="connsiteY78" fmla="*/ 0 h 44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69462" h="445761">
                  <a:moveTo>
                    <a:pt x="315492" y="279032"/>
                  </a:moveTo>
                  <a:lnTo>
                    <a:pt x="315492" y="360094"/>
                  </a:lnTo>
                  <a:cubicBezTo>
                    <a:pt x="315492" y="372990"/>
                    <a:pt x="326559" y="384044"/>
                    <a:pt x="339471" y="384044"/>
                  </a:cubicBezTo>
                  <a:lnTo>
                    <a:pt x="440923" y="384044"/>
                  </a:lnTo>
                  <a:cubicBezTo>
                    <a:pt x="454758" y="384044"/>
                    <a:pt x="465825" y="372990"/>
                    <a:pt x="465825" y="360094"/>
                  </a:cubicBezTo>
                  <a:lnTo>
                    <a:pt x="465825" y="279032"/>
                  </a:lnTo>
                  <a:close/>
                  <a:moveTo>
                    <a:pt x="149442" y="233015"/>
                  </a:moveTo>
                  <a:lnTo>
                    <a:pt x="219507" y="233015"/>
                  </a:lnTo>
                  <a:cubicBezTo>
                    <a:pt x="231492" y="233015"/>
                    <a:pt x="240711" y="243146"/>
                    <a:pt x="240711" y="255119"/>
                  </a:cubicBezTo>
                  <a:lnTo>
                    <a:pt x="240711" y="445761"/>
                  </a:lnTo>
                  <a:lnTo>
                    <a:pt x="129160" y="445761"/>
                  </a:lnTo>
                  <a:lnTo>
                    <a:pt x="129160" y="255119"/>
                  </a:lnTo>
                  <a:cubicBezTo>
                    <a:pt x="129160" y="243146"/>
                    <a:pt x="138379" y="233015"/>
                    <a:pt x="149442" y="233015"/>
                  </a:cubicBezTo>
                  <a:close/>
                  <a:moveTo>
                    <a:pt x="339471" y="208103"/>
                  </a:moveTo>
                  <a:cubicBezTo>
                    <a:pt x="325637" y="208103"/>
                    <a:pt x="315492" y="219157"/>
                    <a:pt x="315492" y="232053"/>
                  </a:cubicBezTo>
                  <a:lnTo>
                    <a:pt x="315492" y="248634"/>
                  </a:lnTo>
                  <a:lnTo>
                    <a:pt x="465825" y="248634"/>
                  </a:lnTo>
                  <a:lnTo>
                    <a:pt x="465825" y="232053"/>
                  </a:lnTo>
                  <a:cubicBezTo>
                    <a:pt x="465825" y="219157"/>
                    <a:pt x="454758" y="208103"/>
                    <a:pt x="440923" y="208103"/>
                  </a:cubicBezTo>
                  <a:close/>
                  <a:moveTo>
                    <a:pt x="118236" y="147076"/>
                  </a:moveTo>
                  <a:cubicBezTo>
                    <a:pt x="126422" y="147076"/>
                    <a:pt x="134722" y="149610"/>
                    <a:pt x="142100" y="154676"/>
                  </a:cubicBezTo>
                  <a:lnTo>
                    <a:pt x="164235" y="171257"/>
                  </a:lnTo>
                  <a:cubicBezTo>
                    <a:pt x="187293" y="188759"/>
                    <a:pt x="217728" y="189680"/>
                    <a:pt x="240786" y="173099"/>
                  </a:cubicBezTo>
                  <a:lnTo>
                    <a:pt x="263843" y="156518"/>
                  </a:lnTo>
                  <a:cubicBezTo>
                    <a:pt x="278600" y="146386"/>
                    <a:pt x="297046" y="145464"/>
                    <a:pt x="310880" y="155597"/>
                  </a:cubicBezTo>
                  <a:lnTo>
                    <a:pt x="333937" y="172178"/>
                  </a:lnTo>
                  <a:cubicBezTo>
                    <a:pt x="356995" y="188759"/>
                    <a:pt x="387430" y="189680"/>
                    <a:pt x="410488" y="173099"/>
                  </a:cubicBezTo>
                  <a:lnTo>
                    <a:pt x="433545" y="156518"/>
                  </a:lnTo>
                  <a:cubicBezTo>
                    <a:pt x="447380" y="146386"/>
                    <a:pt x="466748" y="145464"/>
                    <a:pt x="480582" y="155597"/>
                  </a:cubicBezTo>
                  <a:lnTo>
                    <a:pt x="514707" y="180468"/>
                  </a:lnTo>
                  <a:lnTo>
                    <a:pt x="514707" y="396019"/>
                  </a:lnTo>
                  <a:cubicBezTo>
                    <a:pt x="514707" y="423653"/>
                    <a:pt x="492572" y="445761"/>
                    <a:pt x="464903" y="445761"/>
                  </a:cubicBezTo>
                  <a:lnTo>
                    <a:pt x="265688" y="445761"/>
                  </a:lnTo>
                  <a:lnTo>
                    <a:pt x="265688" y="242186"/>
                  </a:lnTo>
                  <a:cubicBezTo>
                    <a:pt x="265688" y="223763"/>
                    <a:pt x="250931" y="208103"/>
                    <a:pt x="232485" y="208103"/>
                  </a:cubicBezTo>
                  <a:lnTo>
                    <a:pt x="136566" y="208103"/>
                  </a:lnTo>
                  <a:cubicBezTo>
                    <a:pt x="118121" y="208103"/>
                    <a:pt x="103364" y="223763"/>
                    <a:pt x="103364" y="242186"/>
                  </a:cubicBezTo>
                  <a:lnTo>
                    <a:pt x="103364" y="445761"/>
                  </a:lnTo>
                  <a:cubicBezTo>
                    <a:pt x="75695" y="445761"/>
                    <a:pt x="53560" y="423653"/>
                    <a:pt x="53560" y="396019"/>
                  </a:cubicBezTo>
                  <a:lnTo>
                    <a:pt x="53560" y="185995"/>
                  </a:lnTo>
                  <a:lnTo>
                    <a:pt x="95063" y="154676"/>
                  </a:lnTo>
                  <a:cubicBezTo>
                    <a:pt x="101981" y="149610"/>
                    <a:pt x="110051" y="147076"/>
                    <a:pt x="118236" y="147076"/>
                  </a:cubicBezTo>
                  <a:close/>
                  <a:moveTo>
                    <a:pt x="13873" y="62581"/>
                  </a:moveTo>
                  <a:lnTo>
                    <a:pt x="556204" y="62581"/>
                  </a:lnTo>
                  <a:cubicBezTo>
                    <a:pt x="560816" y="62581"/>
                    <a:pt x="564505" y="64425"/>
                    <a:pt x="566350" y="67191"/>
                  </a:cubicBezTo>
                  <a:cubicBezTo>
                    <a:pt x="569117" y="69957"/>
                    <a:pt x="570039" y="74566"/>
                    <a:pt x="569117" y="78254"/>
                  </a:cubicBezTo>
                  <a:lnTo>
                    <a:pt x="558049" y="137257"/>
                  </a:lnTo>
                  <a:cubicBezTo>
                    <a:pt x="557126" y="145555"/>
                    <a:pt x="550670" y="152008"/>
                    <a:pt x="543291" y="154774"/>
                  </a:cubicBezTo>
                  <a:cubicBezTo>
                    <a:pt x="535913" y="158462"/>
                    <a:pt x="526689" y="157540"/>
                    <a:pt x="520233" y="152008"/>
                  </a:cubicBezTo>
                  <a:lnTo>
                    <a:pt x="494408" y="134491"/>
                  </a:lnTo>
                  <a:cubicBezTo>
                    <a:pt x="492563" y="132648"/>
                    <a:pt x="489796" y="130804"/>
                    <a:pt x="487029" y="129882"/>
                  </a:cubicBezTo>
                  <a:cubicBezTo>
                    <a:pt x="487029" y="129882"/>
                    <a:pt x="487029" y="129882"/>
                    <a:pt x="486107" y="129882"/>
                  </a:cubicBezTo>
                  <a:cubicBezTo>
                    <a:pt x="464893" y="117897"/>
                    <a:pt x="438146" y="119741"/>
                    <a:pt x="418777" y="134491"/>
                  </a:cubicBezTo>
                  <a:lnTo>
                    <a:pt x="395718" y="152008"/>
                  </a:lnTo>
                  <a:cubicBezTo>
                    <a:pt x="382806" y="161227"/>
                    <a:pt x="366204" y="162149"/>
                    <a:pt x="352369" y="153852"/>
                  </a:cubicBezTo>
                  <a:lnTo>
                    <a:pt x="325621" y="134491"/>
                  </a:lnTo>
                  <a:cubicBezTo>
                    <a:pt x="322854" y="132648"/>
                    <a:pt x="320087" y="130804"/>
                    <a:pt x="317320" y="129882"/>
                  </a:cubicBezTo>
                  <a:cubicBezTo>
                    <a:pt x="295184" y="117897"/>
                    <a:pt x="269359" y="119741"/>
                    <a:pt x="249068" y="134491"/>
                  </a:cubicBezTo>
                  <a:lnTo>
                    <a:pt x="226009" y="152008"/>
                  </a:lnTo>
                  <a:cubicBezTo>
                    <a:pt x="212174" y="162149"/>
                    <a:pt x="192806" y="162149"/>
                    <a:pt x="178971" y="152008"/>
                  </a:cubicBezTo>
                  <a:lnTo>
                    <a:pt x="156835" y="135413"/>
                  </a:lnTo>
                  <a:cubicBezTo>
                    <a:pt x="133776" y="117897"/>
                    <a:pt x="102417" y="117897"/>
                    <a:pt x="80281" y="134491"/>
                  </a:cubicBezTo>
                  <a:lnTo>
                    <a:pt x="55378" y="152930"/>
                  </a:lnTo>
                  <a:cubicBezTo>
                    <a:pt x="48922" y="157540"/>
                    <a:pt x="40621" y="159383"/>
                    <a:pt x="33242" y="156618"/>
                  </a:cubicBezTo>
                  <a:cubicBezTo>
                    <a:pt x="25864" y="153852"/>
                    <a:pt x="19407" y="147398"/>
                    <a:pt x="17563" y="140023"/>
                  </a:cubicBezTo>
                  <a:lnTo>
                    <a:pt x="961" y="79176"/>
                  </a:lnTo>
                  <a:cubicBezTo>
                    <a:pt x="-884" y="75488"/>
                    <a:pt x="38" y="70879"/>
                    <a:pt x="2805" y="68113"/>
                  </a:cubicBezTo>
                  <a:cubicBezTo>
                    <a:pt x="5572" y="64425"/>
                    <a:pt x="9262" y="62581"/>
                    <a:pt x="13873" y="62581"/>
                  </a:cubicBezTo>
                  <a:close/>
                  <a:moveTo>
                    <a:pt x="71998" y="0"/>
                  </a:moveTo>
                  <a:lnTo>
                    <a:pt x="496269" y="0"/>
                  </a:lnTo>
                  <a:cubicBezTo>
                    <a:pt x="508259" y="0"/>
                    <a:pt x="519327" y="4599"/>
                    <a:pt x="528550" y="11959"/>
                  </a:cubicBezTo>
                  <a:lnTo>
                    <a:pt x="558987" y="37718"/>
                  </a:lnTo>
                  <a:cubicBezTo>
                    <a:pt x="560832" y="40477"/>
                    <a:pt x="561754" y="43237"/>
                    <a:pt x="560832" y="45997"/>
                  </a:cubicBezTo>
                  <a:cubicBezTo>
                    <a:pt x="559909" y="48757"/>
                    <a:pt x="557142" y="50597"/>
                    <a:pt x="554375" y="50597"/>
                  </a:cubicBezTo>
                  <a:lnTo>
                    <a:pt x="13892" y="50597"/>
                  </a:lnTo>
                  <a:cubicBezTo>
                    <a:pt x="11125" y="50597"/>
                    <a:pt x="8358" y="48757"/>
                    <a:pt x="7435" y="45997"/>
                  </a:cubicBezTo>
                  <a:cubicBezTo>
                    <a:pt x="6513" y="43237"/>
                    <a:pt x="7435" y="40477"/>
                    <a:pt x="9280" y="38637"/>
                  </a:cubicBezTo>
                  <a:lnTo>
                    <a:pt x="38794" y="11959"/>
                  </a:lnTo>
                  <a:cubicBezTo>
                    <a:pt x="48018" y="4599"/>
                    <a:pt x="60008" y="0"/>
                    <a:pt x="71998" y="0"/>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fontScale="7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977900">
                <a:lnSpc>
                  <a:spcPct val="90000"/>
                </a:lnSpc>
                <a:spcBef>
                  <a:spcPct val="0"/>
                </a:spcBef>
                <a:spcAft>
                  <a:spcPct val="35000"/>
                </a:spcAft>
              </a:pPr>
              <a:endParaRPr lang="en-US" sz="2200" kern="1200"/>
            </a:p>
          </p:txBody>
        </p:sp>
      </p:grpSp>
      <p:cxnSp>
        <p:nvCxnSpPr>
          <p:cNvPr id="25" name="直接连接符 24"/>
          <p:cNvCxnSpPr>
            <a:endCxn id="28" idx="0"/>
          </p:cNvCxnSpPr>
          <p:nvPr/>
        </p:nvCxnSpPr>
        <p:spPr>
          <a:xfrm>
            <a:off x="8367073" y="2995630"/>
            <a:ext cx="5" cy="2324012"/>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grpSp>
        <p:nvGrpSpPr>
          <p:cNvPr id="58" name="î$ľiḓê"/>
          <p:cNvGrpSpPr/>
          <p:nvPr/>
        </p:nvGrpSpPr>
        <p:grpSpPr>
          <a:xfrm>
            <a:off x="3535312" y="2411254"/>
            <a:ext cx="584648" cy="584376"/>
            <a:chOff x="3621657" y="2861195"/>
            <a:chExt cx="584648" cy="584376"/>
          </a:xfrm>
        </p:grpSpPr>
        <p:sp>
          <p:nvSpPr>
            <p:cNvPr id="59" name="í$1îḋe"/>
            <p:cNvSpPr/>
            <p:nvPr/>
          </p:nvSpPr>
          <p:spPr>
            <a:xfrm>
              <a:off x="3621657" y="2861195"/>
              <a:ext cx="584648" cy="584376"/>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60" name="ïṩlïḍé"/>
            <p:cNvSpPr/>
            <p:nvPr/>
          </p:nvSpPr>
          <p:spPr>
            <a:xfrm>
              <a:off x="3780789" y="2982163"/>
              <a:ext cx="266382" cy="342441"/>
            </a:xfrm>
            <a:custGeom>
              <a:avLst/>
              <a:gdLst>
                <a:gd name="connsiteX0" fmla="*/ 268713 w 473282"/>
                <a:gd name="connsiteY0" fmla="*/ 452748 h 608415"/>
                <a:gd name="connsiteX1" fmla="*/ 397142 w 473282"/>
                <a:gd name="connsiteY1" fmla="*/ 452748 h 608415"/>
                <a:gd name="connsiteX2" fmla="*/ 397142 w 473282"/>
                <a:gd name="connsiteY2" fmla="*/ 490642 h 608415"/>
                <a:gd name="connsiteX3" fmla="*/ 268713 w 473282"/>
                <a:gd name="connsiteY3" fmla="*/ 490642 h 608415"/>
                <a:gd name="connsiteX4" fmla="*/ 120701 w 473282"/>
                <a:gd name="connsiteY4" fmla="*/ 417652 h 608415"/>
                <a:gd name="connsiteX5" fmla="*/ 79656 w 473282"/>
                <a:gd name="connsiteY5" fmla="*/ 458635 h 608415"/>
                <a:gd name="connsiteX6" fmla="*/ 120701 w 473282"/>
                <a:gd name="connsiteY6" fmla="*/ 499619 h 608415"/>
                <a:gd name="connsiteX7" fmla="*/ 161745 w 473282"/>
                <a:gd name="connsiteY7" fmla="*/ 458635 h 608415"/>
                <a:gd name="connsiteX8" fmla="*/ 120701 w 473282"/>
                <a:gd name="connsiteY8" fmla="*/ 417652 h 608415"/>
                <a:gd name="connsiteX9" fmla="*/ 290697 w 473282"/>
                <a:gd name="connsiteY9" fmla="*/ 0 h 608415"/>
                <a:gd name="connsiteX10" fmla="*/ 375219 w 473282"/>
                <a:gd name="connsiteY10" fmla="*/ 0 h 608415"/>
                <a:gd name="connsiteX11" fmla="*/ 383682 w 473282"/>
                <a:gd name="connsiteY11" fmla="*/ 8450 h 608415"/>
                <a:gd name="connsiteX12" fmla="*/ 383682 w 473282"/>
                <a:gd name="connsiteY12" fmla="*/ 38237 h 608415"/>
                <a:gd name="connsiteX13" fmla="*/ 391933 w 473282"/>
                <a:gd name="connsiteY13" fmla="*/ 38237 h 608415"/>
                <a:gd name="connsiteX14" fmla="*/ 400396 w 473282"/>
                <a:gd name="connsiteY14" fmla="*/ 46687 h 608415"/>
                <a:gd name="connsiteX15" fmla="*/ 400396 w 473282"/>
                <a:gd name="connsiteY15" fmla="*/ 314559 h 608415"/>
                <a:gd name="connsiteX16" fmla="*/ 391933 w 473282"/>
                <a:gd name="connsiteY16" fmla="*/ 323009 h 608415"/>
                <a:gd name="connsiteX17" fmla="*/ 383682 w 473282"/>
                <a:gd name="connsiteY17" fmla="*/ 323009 h 608415"/>
                <a:gd name="connsiteX18" fmla="*/ 383682 w 473282"/>
                <a:gd name="connsiteY18" fmla="*/ 382055 h 608415"/>
                <a:gd name="connsiteX19" fmla="*/ 375219 w 473282"/>
                <a:gd name="connsiteY19" fmla="*/ 390505 h 608415"/>
                <a:gd name="connsiteX20" fmla="*/ 290697 w 473282"/>
                <a:gd name="connsiteY20" fmla="*/ 390505 h 608415"/>
                <a:gd name="connsiteX21" fmla="*/ 282234 w 473282"/>
                <a:gd name="connsiteY21" fmla="*/ 382055 h 608415"/>
                <a:gd name="connsiteX22" fmla="*/ 282234 w 473282"/>
                <a:gd name="connsiteY22" fmla="*/ 323009 h 608415"/>
                <a:gd name="connsiteX23" fmla="*/ 273983 w 473282"/>
                <a:gd name="connsiteY23" fmla="*/ 323009 h 608415"/>
                <a:gd name="connsiteX24" fmla="*/ 265520 w 473282"/>
                <a:gd name="connsiteY24" fmla="*/ 314559 h 608415"/>
                <a:gd name="connsiteX25" fmla="*/ 265520 w 473282"/>
                <a:gd name="connsiteY25" fmla="*/ 229106 h 608415"/>
                <a:gd name="connsiteX26" fmla="*/ 152859 w 473282"/>
                <a:gd name="connsiteY26" fmla="*/ 369802 h 608415"/>
                <a:gd name="connsiteX27" fmla="*/ 215272 w 473282"/>
                <a:gd name="connsiteY27" fmla="*/ 458635 h 608415"/>
                <a:gd name="connsiteX28" fmla="*/ 206069 w 473282"/>
                <a:gd name="connsiteY28" fmla="*/ 499302 h 608415"/>
                <a:gd name="connsiteX29" fmla="*/ 464819 w 473282"/>
                <a:gd name="connsiteY29" fmla="*/ 499302 h 608415"/>
                <a:gd name="connsiteX30" fmla="*/ 473282 w 473282"/>
                <a:gd name="connsiteY30" fmla="*/ 507752 h 608415"/>
                <a:gd name="connsiteX31" fmla="*/ 473282 w 473282"/>
                <a:gd name="connsiteY31" fmla="*/ 560671 h 608415"/>
                <a:gd name="connsiteX32" fmla="*/ 464819 w 473282"/>
                <a:gd name="connsiteY32" fmla="*/ 569121 h 608415"/>
                <a:gd name="connsiteX33" fmla="*/ 410869 w 473282"/>
                <a:gd name="connsiteY33" fmla="*/ 569121 h 608415"/>
                <a:gd name="connsiteX34" fmla="*/ 410869 w 473282"/>
                <a:gd name="connsiteY34" fmla="*/ 599965 h 608415"/>
                <a:gd name="connsiteX35" fmla="*/ 402406 w 473282"/>
                <a:gd name="connsiteY35" fmla="*/ 608415 h 608415"/>
                <a:gd name="connsiteX36" fmla="*/ 332905 w 473282"/>
                <a:gd name="connsiteY36" fmla="*/ 608415 h 608415"/>
                <a:gd name="connsiteX37" fmla="*/ 324443 w 473282"/>
                <a:gd name="connsiteY37" fmla="*/ 599965 h 608415"/>
                <a:gd name="connsiteX38" fmla="*/ 324443 w 473282"/>
                <a:gd name="connsiteY38" fmla="*/ 569121 h 608415"/>
                <a:gd name="connsiteX39" fmla="*/ 148734 w 473282"/>
                <a:gd name="connsiteY39" fmla="*/ 569121 h 608415"/>
                <a:gd name="connsiteX40" fmla="*/ 148734 w 473282"/>
                <a:gd name="connsiteY40" fmla="*/ 599965 h 608415"/>
                <a:gd name="connsiteX41" fmla="*/ 140271 w 473282"/>
                <a:gd name="connsiteY41" fmla="*/ 608415 h 608415"/>
                <a:gd name="connsiteX42" fmla="*/ 70876 w 473282"/>
                <a:gd name="connsiteY42" fmla="*/ 608415 h 608415"/>
                <a:gd name="connsiteX43" fmla="*/ 62413 w 473282"/>
                <a:gd name="connsiteY43" fmla="*/ 599965 h 608415"/>
                <a:gd name="connsiteX44" fmla="*/ 62413 w 473282"/>
                <a:gd name="connsiteY44" fmla="*/ 569121 h 608415"/>
                <a:gd name="connsiteX45" fmla="*/ 8463 w 473282"/>
                <a:gd name="connsiteY45" fmla="*/ 569121 h 608415"/>
                <a:gd name="connsiteX46" fmla="*/ 0 w 473282"/>
                <a:gd name="connsiteY46" fmla="*/ 560671 h 608415"/>
                <a:gd name="connsiteX47" fmla="*/ 0 w 473282"/>
                <a:gd name="connsiteY47" fmla="*/ 507752 h 608415"/>
                <a:gd name="connsiteX48" fmla="*/ 8463 w 473282"/>
                <a:gd name="connsiteY48" fmla="*/ 499302 h 608415"/>
                <a:gd name="connsiteX49" fmla="*/ 35332 w 473282"/>
                <a:gd name="connsiteY49" fmla="*/ 499302 h 608415"/>
                <a:gd name="connsiteX50" fmla="*/ 26023 w 473282"/>
                <a:gd name="connsiteY50" fmla="*/ 458635 h 608415"/>
                <a:gd name="connsiteX51" fmla="*/ 46016 w 473282"/>
                <a:gd name="connsiteY51" fmla="*/ 400751 h 608415"/>
                <a:gd name="connsiteX52" fmla="*/ 86638 w 473282"/>
                <a:gd name="connsiteY52" fmla="*/ 265231 h 608415"/>
                <a:gd name="connsiteX53" fmla="*/ 265520 w 473282"/>
                <a:gd name="connsiteY53" fmla="*/ 142914 h 608415"/>
                <a:gd name="connsiteX54" fmla="*/ 265520 w 473282"/>
                <a:gd name="connsiteY54" fmla="*/ 46687 h 608415"/>
                <a:gd name="connsiteX55" fmla="*/ 273983 w 473282"/>
                <a:gd name="connsiteY55" fmla="*/ 38237 h 608415"/>
                <a:gd name="connsiteX56" fmla="*/ 282234 w 473282"/>
                <a:gd name="connsiteY56" fmla="*/ 38237 h 608415"/>
                <a:gd name="connsiteX57" fmla="*/ 282234 w 473282"/>
                <a:gd name="connsiteY57" fmla="*/ 8450 h 608415"/>
                <a:gd name="connsiteX58" fmla="*/ 290697 w 473282"/>
                <a:gd name="connsiteY58" fmla="*/ 0 h 60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73282" h="608415">
                  <a:moveTo>
                    <a:pt x="268713" y="452748"/>
                  </a:moveTo>
                  <a:lnTo>
                    <a:pt x="397142" y="452748"/>
                  </a:lnTo>
                  <a:lnTo>
                    <a:pt x="397142" y="490642"/>
                  </a:lnTo>
                  <a:lnTo>
                    <a:pt x="268713" y="490642"/>
                  </a:lnTo>
                  <a:close/>
                  <a:moveTo>
                    <a:pt x="120701" y="417652"/>
                  </a:moveTo>
                  <a:cubicBezTo>
                    <a:pt x="98063" y="417652"/>
                    <a:pt x="79656" y="436031"/>
                    <a:pt x="79656" y="458635"/>
                  </a:cubicBezTo>
                  <a:cubicBezTo>
                    <a:pt x="79656" y="481239"/>
                    <a:pt x="98063" y="499619"/>
                    <a:pt x="120701" y="499619"/>
                  </a:cubicBezTo>
                  <a:cubicBezTo>
                    <a:pt x="143339" y="499619"/>
                    <a:pt x="161745" y="481239"/>
                    <a:pt x="161745" y="458635"/>
                  </a:cubicBezTo>
                  <a:cubicBezTo>
                    <a:pt x="161745" y="436031"/>
                    <a:pt x="143339" y="417652"/>
                    <a:pt x="120701" y="417652"/>
                  </a:cubicBezTo>
                  <a:close/>
                  <a:moveTo>
                    <a:pt x="290697" y="0"/>
                  </a:moveTo>
                  <a:lnTo>
                    <a:pt x="375219" y="0"/>
                  </a:lnTo>
                  <a:cubicBezTo>
                    <a:pt x="379874" y="0"/>
                    <a:pt x="383682" y="3803"/>
                    <a:pt x="383682" y="8450"/>
                  </a:cubicBezTo>
                  <a:lnTo>
                    <a:pt x="383682" y="38237"/>
                  </a:lnTo>
                  <a:lnTo>
                    <a:pt x="391933" y="38237"/>
                  </a:lnTo>
                  <a:cubicBezTo>
                    <a:pt x="396588" y="38237"/>
                    <a:pt x="400396" y="41934"/>
                    <a:pt x="400396" y="46687"/>
                  </a:cubicBezTo>
                  <a:lnTo>
                    <a:pt x="400396" y="314559"/>
                  </a:lnTo>
                  <a:cubicBezTo>
                    <a:pt x="400396" y="319207"/>
                    <a:pt x="396588" y="323009"/>
                    <a:pt x="391933" y="323009"/>
                  </a:cubicBezTo>
                  <a:lnTo>
                    <a:pt x="383682" y="323009"/>
                  </a:lnTo>
                  <a:lnTo>
                    <a:pt x="383682" y="382055"/>
                  </a:lnTo>
                  <a:cubicBezTo>
                    <a:pt x="383682" y="386703"/>
                    <a:pt x="379874" y="390505"/>
                    <a:pt x="375219" y="390505"/>
                  </a:cubicBezTo>
                  <a:lnTo>
                    <a:pt x="290697" y="390505"/>
                  </a:lnTo>
                  <a:cubicBezTo>
                    <a:pt x="286043" y="390505"/>
                    <a:pt x="282234" y="386703"/>
                    <a:pt x="282234" y="382055"/>
                  </a:cubicBezTo>
                  <a:lnTo>
                    <a:pt x="282234" y="323009"/>
                  </a:lnTo>
                  <a:lnTo>
                    <a:pt x="273983" y="323009"/>
                  </a:lnTo>
                  <a:cubicBezTo>
                    <a:pt x="269329" y="323009"/>
                    <a:pt x="265520" y="319207"/>
                    <a:pt x="265520" y="314559"/>
                  </a:cubicBezTo>
                  <a:lnTo>
                    <a:pt x="265520" y="229106"/>
                  </a:lnTo>
                  <a:cubicBezTo>
                    <a:pt x="206598" y="252344"/>
                    <a:pt x="161851" y="306214"/>
                    <a:pt x="152859" y="369802"/>
                  </a:cubicBezTo>
                  <a:cubicBezTo>
                    <a:pt x="189249" y="383006"/>
                    <a:pt x="215272" y="417863"/>
                    <a:pt x="215272" y="458635"/>
                  </a:cubicBezTo>
                  <a:cubicBezTo>
                    <a:pt x="215272" y="473212"/>
                    <a:pt x="211887" y="486943"/>
                    <a:pt x="206069" y="499302"/>
                  </a:cubicBezTo>
                  <a:lnTo>
                    <a:pt x="464819" y="499302"/>
                  </a:lnTo>
                  <a:cubicBezTo>
                    <a:pt x="469474" y="499302"/>
                    <a:pt x="473282" y="502999"/>
                    <a:pt x="473282" y="507752"/>
                  </a:cubicBezTo>
                  <a:lnTo>
                    <a:pt x="473282" y="560671"/>
                  </a:lnTo>
                  <a:cubicBezTo>
                    <a:pt x="473282" y="565319"/>
                    <a:pt x="469474" y="569121"/>
                    <a:pt x="464819" y="569121"/>
                  </a:cubicBezTo>
                  <a:lnTo>
                    <a:pt x="410869" y="569121"/>
                  </a:lnTo>
                  <a:lnTo>
                    <a:pt x="410869" y="599965"/>
                  </a:lnTo>
                  <a:cubicBezTo>
                    <a:pt x="410869" y="604612"/>
                    <a:pt x="407061" y="608415"/>
                    <a:pt x="402406" y="608415"/>
                  </a:cubicBezTo>
                  <a:lnTo>
                    <a:pt x="332905" y="608415"/>
                  </a:lnTo>
                  <a:cubicBezTo>
                    <a:pt x="328251" y="608415"/>
                    <a:pt x="324443" y="604612"/>
                    <a:pt x="324443" y="599965"/>
                  </a:cubicBezTo>
                  <a:lnTo>
                    <a:pt x="324443" y="569121"/>
                  </a:lnTo>
                  <a:lnTo>
                    <a:pt x="148734" y="569121"/>
                  </a:lnTo>
                  <a:lnTo>
                    <a:pt x="148734" y="599965"/>
                  </a:lnTo>
                  <a:cubicBezTo>
                    <a:pt x="148734" y="604612"/>
                    <a:pt x="145031" y="608415"/>
                    <a:pt x="140271" y="608415"/>
                  </a:cubicBezTo>
                  <a:lnTo>
                    <a:pt x="70876" y="608415"/>
                  </a:lnTo>
                  <a:cubicBezTo>
                    <a:pt x="66221" y="608415"/>
                    <a:pt x="62413" y="604612"/>
                    <a:pt x="62413" y="599965"/>
                  </a:cubicBezTo>
                  <a:lnTo>
                    <a:pt x="62413" y="569121"/>
                  </a:lnTo>
                  <a:lnTo>
                    <a:pt x="8463" y="569121"/>
                  </a:lnTo>
                  <a:cubicBezTo>
                    <a:pt x="3808" y="569121"/>
                    <a:pt x="0" y="565319"/>
                    <a:pt x="0" y="560671"/>
                  </a:cubicBezTo>
                  <a:lnTo>
                    <a:pt x="0" y="507752"/>
                  </a:lnTo>
                  <a:cubicBezTo>
                    <a:pt x="0" y="502999"/>
                    <a:pt x="3808" y="499302"/>
                    <a:pt x="8463" y="499302"/>
                  </a:cubicBezTo>
                  <a:lnTo>
                    <a:pt x="35332" y="499302"/>
                  </a:lnTo>
                  <a:cubicBezTo>
                    <a:pt x="29408" y="486943"/>
                    <a:pt x="26023" y="473212"/>
                    <a:pt x="26023" y="458635"/>
                  </a:cubicBezTo>
                  <a:cubicBezTo>
                    <a:pt x="26023" y="436770"/>
                    <a:pt x="33534" y="416701"/>
                    <a:pt x="46016" y="400751"/>
                  </a:cubicBezTo>
                  <a:cubicBezTo>
                    <a:pt x="47392" y="353852"/>
                    <a:pt x="60615" y="307059"/>
                    <a:pt x="86638" y="265231"/>
                  </a:cubicBezTo>
                  <a:cubicBezTo>
                    <a:pt x="126730" y="200587"/>
                    <a:pt x="191894" y="157702"/>
                    <a:pt x="265520" y="142914"/>
                  </a:cubicBezTo>
                  <a:lnTo>
                    <a:pt x="265520" y="46687"/>
                  </a:lnTo>
                  <a:cubicBezTo>
                    <a:pt x="265520" y="41934"/>
                    <a:pt x="269329" y="38237"/>
                    <a:pt x="273983" y="38237"/>
                  </a:cubicBezTo>
                  <a:lnTo>
                    <a:pt x="282234" y="38237"/>
                  </a:lnTo>
                  <a:lnTo>
                    <a:pt x="282234" y="8450"/>
                  </a:lnTo>
                  <a:cubicBezTo>
                    <a:pt x="282234" y="3803"/>
                    <a:pt x="286043" y="0"/>
                    <a:pt x="290697" y="0"/>
                  </a:cubicBez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977900">
                <a:lnSpc>
                  <a:spcPct val="90000"/>
                </a:lnSpc>
                <a:spcBef>
                  <a:spcPct val="0"/>
                </a:spcBef>
                <a:spcAft>
                  <a:spcPct val="35000"/>
                </a:spcAft>
              </a:pPr>
              <a:endParaRPr lang="en-US" sz="2200" kern="1200"/>
            </a:p>
          </p:txBody>
        </p:sp>
      </p:grpSp>
      <p:grpSp>
        <p:nvGrpSpPr>
          <p:cNvPr id="67" name="ïṧ1íḋe"/>
          <p:cNvGrpSpPr/>
          <p:nvPr/>
        </p:nvGrpSpPr>
        <p:grpSpPr>
          <a:xfrm>
            <a:off x="8074749" y="2411254"/>
            <a:ext cx="584648" cy="584376"/>
            <a:chOff x="7985695" y="2861195"/>
            <a:chExt cx="584648" cy="584376"/>
          </a:xfrm>
        </p:grpSpPr>
        <p:sp>
          <p:nvSpPr>
            <p:cNvPr id="68" name="ïśļïdé"/>
            <p:cNvSpPr/>
            <p:nvPr/>
          </p:nvSpPr>
          <p:spPr>
            <a:xfrm>
              <a:off x="7985695" y="2861195"/>
              <a:ext cx="584648" cy="584376"/>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69" name="ïşḻïḋé"/>
            <p:cNvSpPr/>
            <p:nvPr/>
          </p:nvSpPr>
          <p:spPr>
            <a:xfrm>
              <a:off x="8106798" y="3047359"/>
              <a:ext cx="342441" cy="326348"/>
            </a:xfrm>
            <a:custGeom>
              <a:avLst/>
              <a:gdLst>
                <a:gd name="connsiteX0" fmla="*/ 59674 w 608133"/>
                <a:gd name="connsiteY0" fmla="*/ 311674 h 579554"/>
                <a:gd name="connsiteX1" fmla="*/ 59674 w 608133"/>
                <a:gd name="connsiteY1" fmla="*/ 362306 h 579554"/>
                <a:gd name="connsiteX2" fmla="*/ 210911 w 608133"/>
                <a:gd name="connsiteY2" fmla="*/ 362306 h 579554"/>
                <a:gd name="connsiteX3" fmla="*/ 210911 w 608133"/>
                <a:gd name="connsiteY3" fmla="*/ 311674 h 579554"/>
                <a:gd name="connsiteX4" fmla="*/ 425746 w 608133"/>
                <a:gd name="connsiteY4" fmla="*/ 278028 h 579554"/>
                <a:gd name="connsiteX5" fmla="*/ 512144 w 608133"/>
                <a:gd name="connsiteY5" fmla="*/ 364287 h 579554"/>
                <a:gd name="connsiteX6" fmla="*/ 483294 w 608133"/>
                <a:gd name="connsiteY6" fmla="*/ 428564 h 579554"/>
                <a:gd name="connsiteX7" fmla="*/ 531428 w 608133"/>
                <a:gd name="connsiteY7" fmla="*/ 525434 h 579554"/>
                <a:gd name="connsiteX8" fmla="*/ 518521 w 608133"/>
                <a:gd name="connsiteY8" fmla="*/ 579554 h 579554"/>
                <a:gd name="connsiteX9" fmla="*/ 467502 w 608133"/>
                <a:gd name="connsiteY9" fmla="*/ 556966 h 579554"/>
                <a:gd name="connsiteX10" fmla="*/ 425898 w 608133"/>
                <a:gd name="connsiteY10" fmla="*/ 472830 h 579554"/>
                <a:gd name="connsiteX11" fmla="*/ 384141 w 608133"/>
                <a:gd name="connsiteY11" fmla="*/ 556966 h 579554"/>
                <a:gd name="connsiteX12" fmla="*/ 333274 w 608133"/>
                <a:gd name="connsiteY12" fmla="*/ 579554 h 579554"/>
                <a:gd name="connsiteX13" fmla="*/ 320367 w 608133"/>
                <a:gd name="connsiteY13" fmla="*/ 525434 h 579554"/>
                <a:gd name="connsiteX14" fmla="*/ 368349 w 608133"/>
                <a:gd name="connsiteY14" fmla="*/ 428715 h 579554"/>
                <a:gd name="connsiteX15" fmla="*/ 339347 w 608133"/>
                <a:gd name="connsiteY15" fmla="*/ 364287 h 579554"/>
                <a:gd name="connsiteX16" fmla="*/ 425746 w 608133"/>
                <a:gd name="connsiteY16" fmla="*/ 278028 h 579554"/>
                <a:gd name="connsiteX17" fmla="*/ 59674 w 608133"/>
                <a:gd name="connsiteY17" fmla="*/ 189490 h 579554"/>
                <a:gd name="connsiteX18" fmla="*/ 59674 w 608133"/>
                <a:gd name="connsiteY18" fmla="*/ 239971 h 579554"/>
                <a:gd name="connsiteX19" fmla="*/ 279088 w 608133"/>
                <a:gd name="connsiteY19" fmla="*/ 239971 h 579554"/>
                <a:gd name="connsiteX20" fmla="*/ 279088 w 608133"/>
                <a:gd name="connsiteY20" fmla="*/ 189490 h 579554"/>
                <a:gd name="connsiteX21" fmla="*/ 59674 w 608133"/>
                <a:gd name="connsiteY21" fmla="*/ 67155 h 579554"/>
                <a:gd name="connsiteX22" fmla="*/ 59674 w 608133"/>
                <a:gd name="connsiteY22" fmla="*/ 117636 h 579554"/>
                <a:gd name="connsiteX23" fmla="*/ 489543 w 608133"/>
                <a:gd name="connsiteY23" fmla="*/ 117636 h 579554"/>
                <a:gd name="connsiteX24" fmla="*/ 489543 w 608133"/>
                <a:gd name="connsiteY24" fmla="*/ 67155 h 579554"/>
                <a:gd name="connsiteX25" fmla="*/ 0 w 608133"/>
                <a:gd name="connsiteY25" fmla="*/ 0 h 579554"/>
                <a:gd name="connsiteX26" fmla="*/ 608133 w 608133"/>
                <a:gd name="connsiteY26" fmla="*/ 0 h 579554"/>
                <a:gd name="connsiteX27" fmla="*/ 608133 w 608133"/>
                <a:gd name="connsiteY27" fmla="*/ 429461 h 579554"/>
                <a:gd name="connsiteX28" fmla="*/ 546181 w 608133"/>
                <a:gd name="connsiteY28" fmla="*/ 429461 h 579554"/>
                <a:gd name="connsiteX29" fmla="*/ 562732 w 608133"/>
                <a:gd name="connsiteY29" fmla="*/ 364276 h 579554"/>
                <a:gd name="connsiteX30" fmla="*/ 425769 w 608133"/>
                <a:gd name="connsiteY30" fmla="*/ 227540 h 579554"/>
                <a:gd name="connsiteX31" fmla="*/ 288806 w 608133"/>
                <a:gd name="connsiteY31" fmla="*/ 364276 h 579554"/>
                <a:gd name="connsiteX32" fmla="*/ 305357 w 608133"/>
                <a:gd name="connsiteY32" fmla="*/ 429461 h 579554"/>
                <a:gd name="connsiteX33" fmla="*/ 0 w 608133"/>
                <a:gd name="connsiteY33" fmla="*/ 429461 h 57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08133" h="579554">
                  <a:moveTo>
                    <a:pt x="59674" y="311674"/>
                  </a:moveTo>
                  <a:lnTo>
                    <a:pt x="59674" y="362306"/>
                  </a:lnTo>
                  <a:lnTo>
                    <a:pt x="210911" y="362306"/>
                  </a:lnTo>
                  <a:lnTo>
                    <a:pt x="210911" y="311674"/>
                  </a:lnTo>
                  <a:close/>
                  <a:moveTo>
                    <a:pt x="425746" y="278028"/>
                  </a:moveTo>
                  <a:cubicBezTo>
                    <a:pt x="473424" y="278028"/>
                    <a:pt x="512144" y="316685"/>
                    <a:pt x="512144" y="364287"/>
                  </a:cubicBezTo>
                  <a:cubicBezTo>
                    <a:pt x="512144" y="389906"/>
                    <a:pt x="501060" y="412798"/>
                    <a:pt x="483294" y="428564"/>
                  </a:cubicBezTo>
                  <a:lnTo>
                    <a:pt x="531428" y="525434"/>
                  </a:lnTo>
                  <a:lnTo>
                    <a:pt x="518521" y="579554"/>
                  </a:lnTo>
                  <a:lnTo>
                    <a:pt x="467502" y="556966"/>
                  </a:lnTo>
                  <a:lnTo>
                    <a:pt x="425898" y="472830"/>
                  </a:lnTo>
                  <a:lnTo>
                    <a:pt x="384141" y="556966"/>
                  </a:lnTo>
                  <a:lnTo>
                    <a:pt x="333274" y="579554"/>
                  </a:lnTo>
                  <a:lnTo>
                    <a:pt x="320367" y="525434"/>
                  </a:lnTo>
                  <a:lnTo>
                    <a:pt x="368349" y="428715"/>
                  </a:lnTo>
                  <a:cubicBezTo>
                    <a:pt x="350584" y="412949"/>
                    <a:pt x="339347" y="389906"/>
                    <a:pt x="339347" y="364287"/>
                  </a:cubicBezTo>
                  <a:cubicBezTo>
                    <a:pt x="339347" y="316685"/>
                    <a:pt x="378067" y="278028"/>
                    <a:pt x="425746" y="278028"/>
                  </a:cubicBezTo>
                  <a:close/>
                  <a:moveTo>
                    <a:pt x="59674" y="189490"/>
                  </a:moveTo>
                  <a:lnTo>
                    <a:pt x="59674" y="239971"/>
                  </a:lnTo>
                  <a:lnTo>
                    <a:pt x="279088" y="239971"/>
                  </a:lnTo>
                  <a:lnTo>
                    <a:pt x="279088" y="189490"/>
                  </a:lnTo>
                  <a:close/>
                  <a:moveTo>
                    <a:pt x="59674" y="67155"/>
                  </a:moveTo>
                  <a:lnTo>
                    <a:pt x="59674" y="117636"/>
                  </a:lnTo>
                  <a:lnTo>
                    <a:pt x="489543" y="117636"/>
                  </a:lnTo>
                  <a:lnTo>
                    <a:pt x="489543" y="67155"/>
                  </a:lnTo>
                  <a:close/>
                  <a:moveTo>
                    <a:pt x="0" y="0"/>
                  </a:moveTo>
                  <a:lnTo>
                    <a:pt x="608133" y="0"/>
                  </a:lnTo>
                  <a:lnTo>
                    <a:pt x="608133" y="429461"/>
                  </a:lnTo>
                  <a:lnTo>
                    <a:pt x="546181" y="429461"/>
                  </a:lnTo>
                  <a:cubicBezTo>
                    <a:pt x="556962" y="409602"/>
                    <a:pt x="562732" y="387318"/>
                    <a:pt x="562732" y="364276"/>
                  </a:cubicBezTo>
                  <a:cubicBezTo>
                    <a:pt x="562732" y="288935"/>
                    <a:pt x="501387" y="227540"/>
                    <a:pt x="425769" y="227540"/>
                  </a:cubicBezTo>
                  <a:cubicBezTo>
                    <a:pt x="349695" y="227540"/>
                    <a:pt x="288806" y="289390"/>
                    <a:pt x="288806" y="364276"/>
                  </a:cubicBezTo>
                  <a:cubicBezTo>
                    <a:pt x="288806" y="387318"/>
                    <a:pt x="294576" y="409602"/>
                    <a:pt x="305357" y="429461"/>
                  </a:cubicBezTo>
                  <a:lnTo>
                    <a:pt x="0" y="429461"/>
                  </a:ln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977900">
                <a:lnSpc>
                  <a:spcPct val="90000"/>
                </a:lnSpc>
                <a:spcBef>
                  <a:spcPct val="0"/>
                </a:spcBef>
                <a:spcAft>
                  <a:spcPct val="35000"/>
                </a:spcAft>
              </a:pPr>
              <a:endParaRPr lang="en-US" sz="2200" kern="1200"/>
            </a:p>
          </p:txBody>
        </p:sp>
      </p:grpSp>
      <p:cxnSp>
        <p:nvCxnSpPr>
          <p:cNvPr id="30" name="直接连接符 29"/>
          <p:cNvCxnSpPr>
            <a:endCxn id="37" idx="0"/>
          </p:cNvCxnSpPr>
          <p:nvPr/>
        </p:nvCxnSpPr>
        <p:spPr>
          <a:xfrm>
            <a:off x="10587936" y="2396374"/>
            <a:ext cx="5" cy="2923268"/>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grpSp>
        <p:nvGrpSpPr>
          <p:cNvPr id="64" name="iṣľídé"/>
          <p:cNvGrpSpPr/>
          <p:nvPr/>
        </p:nvGrpSpPr>
        <p:grpSpPr>
          <a:xfrm>
            <a:off x="10295612" y="1811998"/>
            <a:ext cx="584648" cy="584376"/>
            <a:chOff x="10167713" y="2261939"/>
            <a:chExt cx="584648" cy="584376"/>
          </a:xfrm>
        </p:grpSpPr>
        <p:sp>
          <p:nvSpPr>
            <p:cNvPr id="65" name="ïsḷïḑê"/>
            <p:cNvSpPr/>
            <p:nvPr/>
          </p:nvSpPr>
          <p:spPr>
            <a:xfrm>
              <a:off x="10167713" y="2261939"/>
              <a:ext cx="584648" cy="584376"/>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66" name="ïśḻïḑe"/>
            <p:cNvSpPr/>
            <p:nvPr/>
          </p:nvSpPr>
          <p:spPr>
            <a:xfrm>
              <a:off x="10288816" y="2416979"/>
              <a:ext cx="342441" cy="274295"/>
            </a:xfrm>
            <a:custGeom>
              <a:avLst/>
              <a:gdLst>
                <a:gd name="T0" fmla="*/ 2103 w 6570"/>
                <a:gd name="T1" fmla="*/ 2919 h 5271"/>
                <a:gd name="T2" fmla="*/ 2664 w 6570"/>
                <a:gd name="T3" fmla="*/ 3628 h 5271"/>
                <a:gd name="T4" fmla="*/ 0 w 6570"/>
                <a:gd name="T5" fmla="*/ 4730 h 5271"/>
                <a:gd name="T6" fmla="*/ 0 w 6570"/>
                <a:gd name="T7" fmla="*/ 3680 h 5271"/>
                <a:gd name="T8" fmla="*/ 2003 w 6570"/>
                <a:gd name="T9" fmla="*/ 2781 h 5271"/>
                <a:gd name="T10" fmla="*/ 2103 w 6570"/>
                <a:gd name="T11" fmla="*/ 2919 h 5271"/>
                <a:gd name="T12" fmla="*/ 3224 w 6570"/>
                <a:gd name="T13" fmla="*/ 2114 h 5271"/>
                <a:gd name="T14" fmla="*/ 3523 w 6570"/>
                <a:gd name="T15" fmla="*/ 2515 h 5271"/>
                <a:gd name="T16" fmla="*/ 5135 w 6570"/>
                <a:gd name="T17" fmla="*/ 1807 h 5271"/>
                <a:gd name="T18" fmla="*/ 4880 w 6570"/>
                <a:gd name="T19" fmla="*/ 2454 h 5271"/>
                <a:gd name="T20" fmla="*/ 4901 w 6570"/>
                <a:gd name="T21" fmla="*/ 2528 h 5271"/>
                <a:gd name="T22" fmla="*/ 4939 w 6570"/>
                <a:gd name="T23" fmla="*/ 2541 h 5271"/>
                <a:gd name="T24" fmla="*/ 4978 w 6570"/>
                <a:gd name="T25" fmla="*/ 2528 h 5271"/>
                <a:gd name="T26" fmla="*/ 6545 w 6570"/>
                <a:gd name="T27" fmla="*/ 1324 h 5271"/>
                <a:gd name="T28" fmla="*/ 6569 w 6570"/>
                <a:gd name="T29" fmla="*/ 1273 h 5271"/>
                <a:gd name="T30" fmla="*/ 6545 w 6570"/>
                <a:gd name="T31" fmla="*/ 1222 h 5271"/>
                <a:gd name="T32" fmla="*/ 4978 w 6570"/>
                <a:gd name="T33" fmla="*/ 18 h 5271"/>
                <a:gd name="T34" fmla="*/ 4901 w 6570"/>
                <a:gd name="T35" fmla="*/ 18 h 5271"/>
                <a:gd name="T36" fmla="*/ 4880 w 6570"/>
                <a:gd name="T37" fmla="*/ 92 h 5271"/>
                <a:gd name="T38" fmla="*/ 5142 w 6570"/>
                <a:gd name="T39" fmla="*/ 757 h 5271"/>
                <a:gd name="T40" fmla="*/ 2886 w 6570"/>
                <a:gd name="T41" fmla="*/ 1664 h 5271"/>
                <a:gd name="T42" fmla="*/ 3224 w 6570"/>
                <a:gd name="T43" fmla="*/ 2114 h 5271"/>
                <a:gd name="T44" fmla="*/ 4978 w 6570"/>
                <a:gd name="T45" fmla="*/ 2743 h 5271"/>
                <a:gd name="T46" fmla="*/ 4939 w 6570"/>
                <a:gd name="T47" fmla="*/ 2730 h 5271"/>
                <a:gd name="T48" fmla="*/ 4901 w 6570"/>
                <a:gd name="T49" fmla="*/ 2743 h 5271"/>
                <a:gd name="T50" fmla="*/ 4880 w 6570"/>
                <a:gd name="T51" fmla="*/ 2818 h 5271"/>
                <a:gd name="T52" fmla="*/ 5135 w 6570"/>
                <a:gd name="T53" fmla="*/ 3464 h 5271"/>
                <a:gd name="T54" fmla="*/ 3100 w 6570"/>
                <a:gd name="T55" fmla="*/ 2211 h 5271"/>
                <a:gd name="T56" fmla="*/ 0 w 6570"/>
                <a:gd name="T57" fmla="*/ 542 h 5271"/>
                <a:gd name="T58" fmla="*/ 0 w 6570"/>
                <a:gd name="T59" fmla="*/ 1591 h 5271"/>
                <a:gd name="T60" fmla="*/ 2247 w 6570"/>
                <a:gd name="T61" fmla="*/ 2822 h 5271"/>
                <a:gd name="T62" fmla="*/ 5142 w 6570"/>
                <a:gd name="T63" fmla="*/ 4515 h 5271"/>
                <a:gd name="T64" fmla="*/ 4880 w 6570"/>
                <a:gd name="T65" fmla="*/ 5179 h 5271"/>
                <a:gd name="T66" fmla="*/ 4901 w 6570"/>
                <a:gd name="T67" fmla="*/ 5254 h 5271"/>
                <a:gd name="T68" fmla="*/ 4978 w 6570"/>
                <a:gd name="T69" fmla="*/ 5254 h 5271"/>
                <a:gd name="T70" fmla="*/ 6545 w 6570"/>
                <a:gd name="T71" fmla="*/ 4049 h 5271"/>
                <a:gd name="T72" fmla="*/ 6570 w 6570"/>
                <a:gd name="T73" fmla="*/ 3999 h 5271"/>
                <a:gd name="T74" fmla="*/ 6545 w 6570"/>
                <a:gd name="T75" fmla="*/ 3948 h 5271"/>
                <a:gd name="T76" fmla="*/ 4978 w 6570"/>
                <a:gd name="T77" fmla="*/ 2743 h 5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70" h="5271">
                  <a:moveTo>
                    <a:pt x="2103" y="2919"/>
                  </a:moveTo>
                  <a:cubicBezTo>
                    <a:pt x="2267" y="3148"/>
                    <a:pt x="2444" y="3394"/>
                    <a:pt x="2664" y="3628"/>
                  </a:cubicBezTo>
                  <a:cubicBezTo>
                    <a:pt x="2163" y="4205"/>
                    <a:pt x="1433" y="4730"/>
                    <a:pt x="0" y="4730"/>
                  </a:cubicBezTo>
                  <a:lnTo>
                    <a:pt x="0" y="3680"/>
                  </a:lnTo>
                  <a:cubicBezTo>
                    <a:pt x="1136" y="3680"/>
                    <a:pt x="1596" y="3304"/>
                    <a:pt x="2003" y="2781"/>
                  </a:cubicBezTo>
                  <a:cubicBezTo>
                    <a:pt x="2036" y="2826"/>
                    <a:pt x="2069" y="2872"/>
                    <a:pt x="2103" y="2919"/>
                  </a:cubicBezTo>
                  <a:close/>
                  <a:moveTo>
                    <a:pt x="3224" y="2114"/>
                  </a:moveTo>
                  <a:cubicBezTo>
                    <a:pt x="3327" y="2257"/>
                    <a:pt x="3423" y="2391"/>
                    <a:pt x="3523" y="2515"/>
                  </a:cubicBezTo>
                  <a:cubicBezTo>
                    <a:pt x="3869" y="2133"/>
                    <a:pt x="4304" y="1860"/>
                    <a:pt x="5135" y="1807"/>
                  </a:cubicBezTo>
                  <a:lnTo>
                    <a:pt x="4880" y="2454"/>
                  </a:lnTo>
                  <a:cubicBezTo>
                    <a:pt x="4869" y="2481"/>
                    <a:pt x="4878" y="2511"/>
                    <a:pt x="4901" y="2528"/>
                  </a:cubicBezTo>
                  <a:cubicBezTo>
                    <a:pt x="4912" y="2537"/>
                    <a:pt x="4926" y="2541"/>
                    <a:pt x="4939" y="2541"/>
                  </a:cubicBezTo>
                  <a:cubicBezTo>
                    <a:pt x="4953" y="2541"/>
                    <a:pt x="4967" y="2537"/>
                    <a:pt x="4978" y="2528"/>
                  </a:cubicBezTo>
                  <a:lnTo>
                    <a:pt x="6545" y="1324"/>
                  </a:lnTo>
                  <a:cubicBezTo>
                    <a:pt x="6560" y="1312"/>
                    <a:pt x="6569" y="1293"/>
                    <a:pt x="6569" y="1273"/>
                  </a:cubicBezTo>
                  <a:cubicBezTo>
                    <a:pt x="6569" y="1253"/>
                    <a:pt x="6560" y="1234"/>
                    <a:pt x="6545" y="1222"/>
                  </a:cubicBezTo>
                  <a:lnTo>
                    <a:pt x="4978" y="18"/>
                  </a:lnTo>
                  <a:cubicBezTo>
                    <a:pt x="4955" y="0"/>
                    <a:pt x="4923" y="0"/>
                    <a:pt x="4901" y="18"/>
                  </a:cubicBezTo>
                  <a:cubicBezTo>
                    <a:pt x="4878" y="35"/>
                    <a:pt x="4869" y="65"/>
                    <a:pt x="4880" y="92"/>
                  </a:cubicBezTo>
                  <a:lnTo>
                    <a:pt x="5142" y="757"/>
                  </a:lnTo>
                  <a:cubicBezTo>
                    <a:pt x="4017" y="815"/>
                    <a:pt x="3354" y="1204"/>
                    <a:pt x="2886" y="1664"/>
                  </a:cubicBezTo>
                  <a:cubicBezTo>
                    <a:pt x="3012" y="1818"/>
                    <a:pt x="3122" y="1971"/>
                    <a:pt x="3224" y="2114"/>
                  </a:cubicBezTo>
                  <a:close/>
                  <a:moveTo>
                    <a:pt x="4978" y="2743"/>
                  </a:moveTo>
                  <a:cubicBezTo>
                    <a:pt x="4966" y="2735"/>
                    <a:pt x="4953" y="2730"/>
                    <a:pt x="4939" y="2730"/>
                  </a:cubicBezTo>
                  <a:cubicBezTo>
                    <a:pt x="4925" y="2730"/>
                    <a:pt x="4912" y="2735"/>
                    <a:pt x="4901" y="2743"/>
                  </a:cubicBezTo>
                  <a:cubicBezTo>
                    <a:pt x="4878" y="2760"/>
                    <a:pt x="4869" y="2791"/>
                    <a:pt x="4880" y="2818"/>
                  </a:cubicBezTo>
                  <a:lnTo>
                    <a:pt x="5135" y="3464"/>
                  </a:lnTo>
                  <a:cubicBezTo>
                    <a:pt x="3945" y="3388"/>
                    <a:pt x="3568" y="2863"/>
                    <a:pt x="3100" y="2211"/>
                  </a:cubicBezTo>
                  <a:cubicBezTo>
                    <a:pt x="2567" y="1467"/>
                    <a:pt x="1903" y="542"/>
                    <a:pt x="0" y="542"/>
                  </a:cubicBezTo>
                  <a:lnTo>
                    <a:pt x="0" y="1591"/>
                  </a:lnTo>
                  <a:cubicBezTo>
                    <a:pt x="1364" y="1591"/>
                    <a:pt x="1754" y="2134"/>
                    <a:pt x="2247" y="2822"/>
                  </a:cubicBezTo>
                  <a:cubicBezTo>
                    <a:pt x="2762" y="3540"/>
                    <a:pt x="3397" y="4423"/>
                    <a:pt x="5142" y="4515"/>
                  </a:cubicBezTo>
                  <a:lnTo>
                    <a:pt x="4880" y="5179"/>
                  </a:lnTo>
                  <a:cubicBezTo>
                    <a:pt x="4869" y="5206"/>
                    <a:pt x="4878" y="5237"/>
                    <a:pt x="4901" y="5254"/>
                  </a:cubicBezTo>
                  <a:cubicBezTo>
                    <a:pt x="4923" y="5271"/>
                    <a:pt x="4955" y="5271"/>
                    <a:pt x="4978" y="5254"/>
                  </a:cubicBezTo>
                  <a:lnTo>
                    <a:pt x="6545" y="4049"/>
                  </a:lnTo>
                  <a:cubicBezTo>
                    <a:pt x="6560" y="4037"/>
                    <a:pt x="6570" y="4018"/>
                    <a:pt x="6570" y="3999"/>
                  </a:cubicBezTo>
                  <a:cubicBezTo>
                    <a:pt x="6570" y="3979"/>
                    <a:pt x="6560" y="3960"/>
                    <a:pt x="6545" y="3948"/>
                  </a:cubicBezTo>
                  <a:lnTo>
                    <a:pt x="4978" y="2743"/>
                  </a:lnTo>
                  <a:close/>
                </a:path>
              </a:pathLst>
            </a:custGeom>
            <a:solidFill>
              <a:schemeClr val="bg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977900">
                <a:lnSpc>
                  <a:spcPct val="90000"/>
                </a:lnSpc>
                <a:spcBef>
                  <a:spcPct val="0"/>
                </a:spcBef>
                <a:spcAft>
                  <a:spcPct val="35000"/>
                </a:spcAft>
              </a:pPr>
              <a:endParaRPr lang="en-US" sz="2200" kern="1200"/>
            </a:p>
          </p:txBody>
        </p:sp>
      </p:grpSp>
      <p:sp>
        <p:nvSpPr>
          <p:cNvPr id="32" name="iṥļïḍé"/>
          <p:cNvSpPr/>
          <p:nvPr/>
        </p:nvSpPr>
        <p:spPr bwMode="auto">
          <a:xfrm>
            <a:off x="673100" y="2950445"/>
            <a:ext cx="1872000" cy="1440000"/>
          </a:xfrm>
          <a:prstGeom prst="rect">
            <a:avLst/>
          </a:prstGeom>
          <a:gradFill>
            <a:gsLst>
              <a:gs pos="0">
                <a:schemeClr val="bg1"/>
              </a:gs>
              <a:gs pos="100000">
                <a:schemeClr val="bg1">
                  <a:alpha val="0"/>
                </a:schemeClr>
              </a:gs>
            </a:gsLst>
            <a:lin ang="5400000" scaled="1"/>
          </a:gradFill>
          <a:ln>
            <a:gradFill>
              <a:gsLst>
                <a:gs pos="0">
                  <a:schemeClr val="accent1"/>
                </a:gs>
                <a:gs pos="100000">
                  <a:schemeClr val="accent1">
                    <a:alpha val="0"/>
                  </a:schemeClr>
                </a:gs>
              </a:gsLst>
              <a:lin ang="5400000" scaled="1"/>
            </a:gradFill>
          </a:ln>
        </p:spPr>
        <p:txBody>
          <a:bodyPr wrap="square" lIns="108000" tIns="36000" rIns="108000" bIns="36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500" spc="100" dirty="0">
                <a:solidFill>
                  <a:schemeClr val="tx1">
                    <a:lumMod val="65000"/>
                    <a:lumOff val="35000"/>
                  </a:schemeClr>
                </a:solidFill>
              </a:rPr>
              <a:t>初始化种群规模和最大迭代次数，随机产生</a:t>
            </a:r>
            <a:r>
              <a:rPr lang="en-US" altLang="zh-CN" sz="1500" spc="100" dirty="0">
                <a:solidFill>
                  <a:schemeClr val="tx1">
                    <a:lumMod val="65000"/>
                    <a:lumOff val="35000"/>
                  </a:schemeClr>
                </a:solidFill>
              </a:rPr>
              <a:t>m</a:t>
            </a:r>
            <a:r>
              <a:rPr lang="zh-CN" altLang="en-US" sz="1500" spc="100" dirty="0">
                <a:solidFill>
                  <a:schemeClr val="tx1">
                    <a:lumMod val="65000"/>
                    <a:lumOff val="35000"/>
                  </a:schemeClr>
                </a:solidFill>
              </a:rPr>
              <a:t>个粒子的种群，计算初始的全局最优位置，和每个粒子的个体最优</a:t>
            </a:r>
            <a:r>
              <a:rPr lang="zh-CN" altLang="en-US" sz="1500" spc="100" dirty="0" smtClean="0">
                <a:solidFill>
                  <a:schemeClr val="tx1">
                    <a:lumMod val="65000"/>
                    <a:lumOff val="35000"/>
                  </a:schemeClr>
                </a:solidFill>
              </a:rPr>
              <a:t>位置</a:t>
            </a:r>
            <a:endParaRPr lang="zh-CN" altLang="en-US" sz="1500" spc="100" dirty="0">
              <a:solidFill>
                <a:schemeClr val="tx1">
                  <a:lumMod val="65000"/>
                  <a:lumOff val="35000"/>
                </a:schemeClr>
              </a:solidFill>
            </a:endParaRPr>
          </a:p>
        </p:txBody>
      </p:sp>
      <p:sp>
        <p:nvSpPr>
          <p:cNvPr id="33" name="îṡḻîḋè"/>
          <p:cNvSpPr/>
          <p:nvPr/>
        </p:nvSpPr>
        <p:spPr bwMode="auto">
          <a:xfrm>
            <a:off x="5160000" y="2950445"/>
            <a:ext cx="1872000" cy="1440000"/>
          </a:xfrm>
          <a:prstGeom prst="rect">
            <a:avLst/>
          </a:prstGeom>
          <a:gradFill>
            <a:gsLst>
              <a:gs pos="0">
                <a:schemeClr val="bg1"/>
              </a:gs>
              <a:gs pos="100000">
                <a:schemeClr val="bg1">
                  <a:alpha val="0"/>
                </a:schemeClr>
              </a:gs>
            </a:gsLst>
            <a:lin ang="5400000" scaled="1"/>
          </a:gradFill>
          <a:ln>
            <a:gradFill>
              <a:gsLst>
                <a:gs pos="0">
                  <a:schemeClr val="accent1"/>
                </a:gs>
                <a:gs pos="100000">
                  <a:schemeClr val="accent1">
                    <a:alpha val="0"/>
                  </a:schemeClr>
                </a:gs>
              </a:gsLst>
              <a:lin ang="5400000" scaled="1"/>
            </a:gradFill>
          </a:ln>
        </p:spPr>
        <p:txBody>
          <a:bodyPr wrap="square" lIns="108000" tIns="36000" rIns="108000" bIns="36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500" spc="100" dirty="0">
                <a:solidFill>
                  <a:schemeClr val="tx1">
                    <a:lumMod val="65000"/>
                    <a:lumOff val="35000"/>
                  </a:schemeClr>
                </a:solidFill>
              </a:rPr>
              <a:t>计算当前全局最优位置，并与前一次迭代的全局最优</a:t>
            </a:r>
            <a:r>
              <a:rPr lang="zh-CN" altLang="en-US" sz="1500" spc="100" dirty="0" smtClean="0">
                <a:solidFill>
                  <a:schemeClr val="tx1">
                    <a:lumMod val="65000"/>
                    <a:lumOff val="35000"/>
                  </a:schemeClr>
                </a:solidFill>
              </a:rPr>
              <a:t>位置比较</a:t>
            </a:r>
            <a:r>
              <a:rPr lang="zh-CN" altLang="en-US" sz="1500" spc="100" dirty="0">
                <a:solidFill>
                  <a:schemeClr val="tx1">
                    <a:lumMod val="65000"/>
                    <a:lumOff val="35000"/>
                  </a:schemeClr>
                </a:solidFill>
              </a:rPr>
              <a:t>，如果当前全局最优</a:t>
            </a:r>
            <a:r>
              <a:rPr lang="zh-CN" altLang="en-US" sz="1500" spc="100" dirty="0" smtClean="0">
                <a:solidFill>
                  <a:schemeClr val="tx1">
                    <a:lumMod val="65000"/>
                    <a:lumOff val="35000"/>
                  </a:schemeClr>
                </a:solidFill>
              </a:rPr>
              <a:t>位置 较好</a:t>
            </a:r>
            <a:r>
              <a:rPr lang="zh-CN" altLang="en-US" sz="1500" spc="100" dirty="0">
                <a:solidFill>
                  <a:schemeClr val="tx1">
                    <a:lumMod val="65000"/>
                    <a:lumOff val="35000"/>
                  </a:schemeClr>
                </a:solidFill>
              </a:rPr>
              <a:t>，则将全局最优位置更新为当前</a:t>
            </a:r>
            <a:r>
              <a:rPr lang="zh-CN" altLang="en-US" sz="1500" spc="100" dirty="0" smtClean="0">
                <a:solidFill>
                  <a:schemeClr val="tx1">
                    <a:lumMod val="65000"/>
                    <a:lumOff val="35000"/>
                  </a:schemeClr>
                </a:solidFill>
              </a:rPr>
              <a:t>值</a:t>
            </a:r>
            <a:endParaRPr lang="zh-CN" altLang="en-US" sz="1500" spc="100" dirty="0">
              <a:solidFill>
                <a:schemeClr val="tx1">
                  <a:lumMod val="65000"/>
                  <a:lumOff val="35000"/>
                </a:schemeClr>
              </a:solidFill>
            </a:endParaRPr>
          </a:p>
        </p:txBody>
      </p:sp>
      <p:sp>
        <p:nvSpPr>
          <p:cNvPr id="34" name="îšļíďè"/>
          <p:cNvSpPr/>
          <p:nvPr/>
        </p:nvSpPr>
        <p:spPr bwMode="auto">
          <a:xfrm>
            <a:off x="2885832" y="3549701"/>
            <a:ext cx="1872000" cy="1440000"/>
          </a:xfrm>
          <a:prstGeom prst="rect">
            <a:avLst/>
          </a:prstGeom>
          <a:gradFill>
            <a:gsLst>
              <a:gs pos="0">
                <a:schemeClr val="bg1"/>
              </a:gs>
              <a:gs pos="100000">
                <a:schemeClr val="bg1">
                  <a:alpha val="0"/>
                </a:schemeClr>
              </a:gs>
            </a:gsLst>
            <a:lin ang="5400000" scaled="1"/>
          </a:gradFill>
          <a:ln>
            <a:gradFill>
              <a:gsLst>
                <a:gs pos="0">
                  <a:schemeClr val="accent1"/>
                </a:gs>
                <a:gs pos="100000">
                  <a:schemeClr val="accent1">
                    <a:alpha val="0"/>
                  </a:schemeClr>
                </a:gs>
              </a:gsLst>
              <a:lin ang="5400000" scaled="1"/>
            </a:gradFill>
          </a:ln>
        </p:spPr>
        <p:txBody>
          <a:bodyPr wrap="square" lIns="108000" tIns="36000" rIns="108000" bIns="36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500" spc="100" dirty="0">
                <a:solidFill>
                  <a:schemeClr val="tx1">
                    <a:lumMod val="65000"/>
                    <a:lumOff val="35000"/>
                  </a:schemeClr>
                </a:solidFill>
              </a:rPr>
              <a:t>计算每个粒子的适应度，并与个体最优适应度比较，如果当前适应度小于个体最优 适应度，则将该个体最优位置更新为当前</a:t>
            </a:r>
            <a:r>
              <a:rPr lang="zh-CN" altLang="en-US" sz="1500" spc="100" dirty="0" smtClean="0">
                <a:solidFill>
                  <a:schemeClr val="tx1">
                    <a:lumMod val="65000"/>
                    <a:lumOff val="35000"/>
                  </a:schemeClr>
                </a:solidFill>
              </a:rPr>
              <a:t>位置</a:t>
            </a:r>
            <a:endParaRPr lang="zh-CN" altLang="en-US" sz="1500" spc="100" dirty="0">
              <a:solidFill>
                <a:schemeClr val="tx1">
                  <a:lumMod val="65000"/>
                  <a:lumOff val="35000"/>
                </a:schemeClr>
              </a:solidFill>
            </a:endParaRPr>
          </a:p>
        </p:txBody>
      </p:sp>
      <p:sp>
        <p:nvSpPr>
          <p:cNvPr id="35" name="îṣľïde"/>
          <p:cNvSpPr/>
          <p:nvPr/>
        </p:nvSpPr>
        <p:spPr bwMode="auto">
          <a:xfrm>
            <a:off x="7427956" y="3549701"/>
            <a:ext cx="1872000" cy="1440000"/>
          </a:xfrm>
          <a:prstGeom prst="rect">
            <a:avLst/>
          </a:prstGeom>
          <a:gradFill>
            <a:gsLst>
              <a:gs pos="0">
                <a:schemeClr val="bg1"/>
              </a:gs>
              <a:gs pos="100000">
                <a:schemeClr val="bg1">
                  <a:alpha val="0"/>
                </a:schemeClr>
              </a:gs>
            </a:gsLst>
            <a:lin ang="5400000" scaled="1"/>
          </a:gradFill>
          <a:ln>
            <a:gradFill>
              <a:gsLst>
                <a:gs pos="0">
                  <a:schemeClr val="accent1"/>
                </a:gs>
                <a:gs pos="100000">
                  <a:schemeClr val="accent1">
                    <a:alpha val="0"/>
                  </a:schemeClr>
                </a:gs>
              </a:gsLst>
              <a:lin ang="5400000" scaled="1"/>
            </a:gradFill>
          </a:ln>
        </p:spPr>
        <p:txBody>
          <a:bodyPr wrap="square" lIns="108000" tIns="36000" rIns="108000" bIns="360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500" spc="100" dirty="0">
                <a:solidFill>
                  <a:schemeClr val="tx1">
                    <a:lumMod val="65000"/>
                    <a:lumOff val="35000"/>
                  </a:schemeClr>
                </a:solidFill>
              </a:rPr>
              <a:t>计算粒子群的平均最优位置并且更新粒子的位置</a:t>
            </a:r>
            <a:endParaRPr lang="zh-CN" altLang="en-US" sz="1500" spc="100" dirty="0">
              <a:solidFill>
                <a:schemeClr val="tx1">
                  <a:lumMod val="65000"/>
                  <a:lumOff val="35000"/>
                </a:schemeClr>
              </a:solidFill>
            </a:endParaRPr>
          </a:p>
        </p:txBody>
      </p:sp>
      <p:sp>
        <p:nvSpPr>
          <p:cNvPr id="36" name="ï$ľïďê"/>
          <p:cNvSpPr/>
          <p:nvPr/>
        </p:nvSpPr>
        <p:spPr bwMode="auto">
          <a:xfrm>
            <a:off x="9651932" y="2950445"/>
            <a:ext cx="1872000" cy="1440000"/>
          </a:xfrm>
          <a:prstGeom prst="rect">
            <a:avLst/>
          </a:prstGeom>
          <a:gradFill>
            <a:gsLst>
              <a:gs pos="0">
                <a:schemeClr val="bg1"/>
              </a:gs>
              <a:gs pos="100000">
                <a:schemeClr val="bg1">
                  <a:alpha val="0"/>
                </a:schemeClr>
              </a:gs>
            </a:gsLst>
            <a:lin ang="5400000" scaled="1"/>
          </a:gradFill>
          <a:ln>
            <a:gradFill>
              <a:gsLst>
                <a:gs pos="0">
                  <a:schemeClr val="accent1"/>
                </a:gs>
                <a:gs pos="100000">
                  <a:schemeClr val="accent1">
                    <a:alpha val="0"/>
                  </a:schemeClr>
                </a:gs>
              </a:gsLst>
              <a:lin ang="5400000" scaled="1"/>
            </a:gradFill>
          </a:ln>
        </p:spPr>
        <p:txBody>
          <a:bodyPr wrap="square" lIns="108000" tIns="36000" rIns="108000" bIns="36000" anchor="t" anchorCtr="0">
            <a:normAutofit fontScale="92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600" spc="100" dirty="0">
                <a:solidFill>
                  <a:schemeClr val="tx1">
                    <a:lumMod val="65000"/>
                    <a:lumOff val="35000"/>
                  </a:schemeClr>
                </a:solidFill>
              </a:rPr>
              <a:t>判断是否满足迭代条件，如果满足则退出迭代，输出结果，否则转步骤</a:t>
            </a:r>
            <a:r>
              <a:rPr lang="en-US" altLang="zh-CN" sz="1600" spc="100" dirty="0">
                <a:solidFill>
                  <a:schemeClr val="tx1">
                    <a:lumMod val="65000"/>
                    <a:lumOff val="35000"/>
                  </a:schemeClr>
                </a:solidFill>
              </a:rPr>
              <a:t>2</a:t>
            </a:r>
            <a:endParaRPr lang="en-US" altLang="zh-CN" sz="1600" spc="100" dirty="0">
              <a:solidFill>
                <a:schemeClr val="tx1">
                  <a:lumMod val="65000"/>
                  <a:lumOff val="35000"/>
                </a:schemeClr>
              </a:solidFill>
            </a:endParaRPr>
          </a:p>
        </p:txBody>
      </p:sp>
      <p:sp>
        <p:nvSpPr>
          <p:cNvPr id="39" name="îṡḻídé"/>
          <p:cNvSpPr/>
          <p:nvPr/>
        </p:nvSpPr>
        <p:spPr>
          <a:xfrm>
            <a:off x="1104910" y="1281262"/>
            <a:ext cx="1008000" cy="400110"/>
          </a:xfrm>
          <a:prstGeom prst="rect">
            <a:avLst/>
          </a:prstGeom>
        </p:spPr>
        <p:txBody>
          <a:bodyPr wrap="square" lIns="0" tIns="45720" rIns="0" bIns="45720" anchor="b" anchorCtr="0">
            <a:spAutoFit/>
          </a:bodyPr>
          <a:lstStyle/>
          <a:p>
            <a:pPr algn="ctr">
              <a:spcBef>
                <a:spcPct val="0"/>
              </a:spcBef>
            </a:pPr>
            <a:r>
              <a:rPr lang="en-US" altLang="zh-CN" sz="2000" b="1" spc="100" dirty="0">
                <a:solidFill>
                  <a:schemeClr val="tx2">
                    <a:lumMod val="50000"/>
                  </a:schemeClr>
                </a:solidFill>
              </a:rPr>
              <a:t>Step 01</a:t>
            </a:r>
            <a:endParaRPr lang="en-US" altLang="zh-CN" sz="2000" b="1" spc="100" dirty="0">
              <a:solidFill>
                <a:schemeClr val="tx2">
                  <a:lumMod val="50000"/>
                </a:schemeClr>
              </a:solidFill>
            </a:endParaRPr>
          </a:p>
        </p:txBody>
      </p:sp>
      <p:sp>
        <p:nvSpPr>
          <p:cNvPr id="40" name="íṣlíḋe"/>
          <p:cNvSpPr/>
          <p:nvPr/>
        </p:nvSpPr>
        <p:spPr>
          <a:xfrm>
            <a:off x="3323635" y="1880518"/>
            <a:ext cx="1008000" cy="400110"/>
          </a:xfrm>
          <a:prstGeom prst="rect">
            <a:avLst/>
          </a:prstGeom>
        </p:spPr>
        <p:txBody>
          <a:bodyPr wrap="square" lIns="0" tIns="45720" rIns="0" bIns="45720" anchor="b" anchorCtr="0">
            <a:spAutoFit/>
          </a:bodyPr>
          <a:lstStyle/>
          <a:p>
            <a:pPr algn="ctr">
              <a:spcBef>
                <a:spcPct val="0"/>
              </a:spcBef>
            </a:pPr>
            <a:r>
              <a:rPr lang="en-US" altLang="zh-CN" sz="2000" b="1" spc="100" dirty="0">
                <a:solidFill>
                  <a:schemeClr val="tx2">
                    <a:lumMod val="50000"/>
                  </a:schemeClr>
                </a:solidFill>
              </a:rPr>
              <a:t>Step 02</a:t>
            </a:r>
            <a:endParaRPr lang="en-US" altLang="zh-CN" sz="2000" b="1" spc="100" dirty="0">
              <a:solidFill>
                <a:schemeClr val="tx2">
                  <a:lumMod val="50000"/>
                </a:schemeClr>
              </a:solidFill>
            </a:endParaRPr>
          </a:p>
        </p:txBody>
      </p:sp>
      <p:sp>
        <p:nvSpPr>
          <p:cNvPr id="41" name="îSļîďe"/>
          <p:cNvSpPr/>
          <p:nvPr/>
        </p:nvSpPr>
        <p:spPr>
          <a:xfrm>
            <a:off x="5591995" y="1281262"/>
            <a:ext cx="1008000" cy="400110"/>
          </a:xfrm>
          <a:prstGeom prst="rect">
            <a:avLst/>
          </a:prstGeom>
        </p:spPr>
        <p:txBody>
          <a:bodyPr wrap="square" lIns="0" tIns="45720" rIns="0" bIns="45720" anchor="b" anchorCtr="0">
            <a:spAutoFit/>
          </a:bodyPr>
          <a:lstStyle/>
          <a:p>
            <a:pPr algn="ctr">
              <a:spcBef>
                <a:spcPct val="0"/>
              </a:spcBef>
            </a:pPr>
            <a:r>
              <a:rPr lang="en-US" altLang="zh-CN" sz="2000" b="1" spc="100" dirty="0">
                <a:solidFill>
                  <a:schemeClr val="tx2">
                    <a:lumMod val="50000"/>
                  </a:schemeClr>
                </a:solidFill>
              </a:rPr>
              <a:t>Step 03</a:t>
            </a:r>
            <a:endParaRPr lang="en-US" altLang="zh-CN" sz="2000" b="1" spc="100" dirty="0">
              <a:solidFill>
                <a:schemeClr val="tx2">
                  <a:lumMod val="50000"/>
                </a:schemeClr>
              </a:solidFill>
            </a:endParaRPr>
          </a:p>
        </p:txBody>
      </p:sp>
      <p:sp>
        <p:nvSpPr>
          <p:cNvPr id="42" name="íŝľïďé"/>
          <p:cNvSpPr/>
          <p:nvPr/>
        </p:nvSpPr>
        <p:spPr>
          <a:xfrm>
            <a:off x="7863072" y="1880518"/>
            <a:ext cx="1008000" cy="400110"/>
          </a:xfrm>
          <a:prstGeom prst="rect">
            <a:avLst/>
          </a:prstGeom>
        </p:spPr>
        <p:txBody>
          <a:bodyPr wrap="square" lIns="0" tIns="45720" rIns="0" bIns="45720" anchor="b" anchorCtr="0">
            <a:spAutoFit/>
          </a:bodyPr>
          <a:lstStyle/>
          <a:p>
            <a:pPr algn="ctr">
              <a:spcBef>
                <a:spcPct val="0"/>
              </a:spcBef>
            </a:pPr>
            <a:r>
              <a:rPr lang="en-US" altLang="zh-CN" sz="2000" b="1" spc="100" dirty="0">
                <a:solidFill>
                  <a:schemeClr val="tx2">
                    <a:lumMod val="50000"/>
                  </a:schemeClr>
                </a:solidFill>
              </a:rPr>
              <a:t>Step 04</a:t>
            </a:r>
            <a:endParaRPr lang="en-US" altLang="zh-CN" sz="2000" b="1" spc="100" dirty="0">
              <a:solidFill>
                <a:schemeClr val="tx2">
                  <a:lumMod val="50000"/>
                </a:schemeClr>
              </a:solidFill>
            </a:endParaRPr>
          </a:p>
        </p:txBody>
      </p:sp>
      <p:sp>
        <p:nvSpPr>
          <p:cNvPr id="43" name="iṡḻídê"/>
          <p:cNvSpPr/>
          <p:nvPr/>
        </p:nvSpPr>
        <p:spPr>
          <a:xfrm>
            <a:off x="10083935" y="1281262"/>
            <a:ext cx="1008000" cy="400110"/>
          </a:xfrm>
          <a:prstGeom prst="rect">
            <a:avLst/>
          </a:prstGeom>
        </p:spPr>
        <p:txBody>
          <a:bodyPr wrap="square" lIns="0" tIns="45720" rIns="0" bIns="45720" anchor="b" anchorCtr="0">
            <a:spAutoFit/>
          </a:bodyPr>
          <a:lstStyle/>
          <a:p>
            <a:pPr algn="ctr">
              <a:spcBef>
                <a:spcPct val="0"/>
              </a:spcBef>
            </a:pPr>
            <a:r>
              <a:rPr lang="en-US" altLang="zh-CN" sz="2000" b="1" spc="100" dirty="0">
                <a:solidFill>
                  <a:schemeClr val="tx2">
                    <a:lumMod val="50000"/>
                  </a:schemeClr>
                </a:solidFill>
              </a:rPr>
              <a:t>Step 05</a:t>
            </a:r>
            <a:endParaRPr lang="en-US" altLang="zh-CN" sz="2000" b="1" spc="100" dirty="0">
              <a:solidFill>
                <a:schemeClr val="tx2">
                  <a:lumMod val="50000"/>
                </a:schemeClr>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5437" y="2105561"/>
            <a:ext cx="2465740" cy="2646878"/>
          </a:xfrm>
          <a:prstGeom prst="rect">
            <a:avLst/>
          </a:prstGeom>
          <a:noFill/>
        </p:spPr>
        <p:txBody>
          <a:bodyPr wrap="none" rtlCol="0">
            <a:spAutoFit/>
          </a:bodyPr>
          <a:lstStyle/>
          <a:p>
            <a:r>
              <a:rPr lang="en-US" altLang="zh-CN" sz="16600" spc="300" dirty="0" smtClean="0">
                <a:gradFill>
                  <a:gsLst>
                    <a:gs pos="0">
                      <a:schemeClr val="accent1"/>
                    </a:gs>
                    <a:gs pos="90000">
                      <a:schemeClr val="accent1">
                        <a:alpha val="0"/>
                      </a:schemeClr>
                    </a:gs>
                  </a:gsLst>
                  <a:lin ang="5400000" scaled="1"/>
                </a:gradFill>
                <a:latin typeface="Impact" panose="020B0806030902050204" pitchFamily="34" charset="0"/>
              </a:rPr>
              <a:t>04</a:t>
            </a:r>
            <a:endParaRPr lang="zh-CN" altLang="en-US" sz="166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7" name="文本框 6"/>
          <p:cNvSpPr txBox="1"/>
          <p:nvPr/>
        </p:nvSpPr>
        <p:spPr>
          <a:xfrm>
            <a:off x="4607392" y="2400894"/>
            <a:ext cx="4314001" cy="707886"/>
          </a:xfrm>
          <a:prstGeom prst="rect">
            <a:avLst/>
          </a:prstGeom>
          <a:noFill/>
        </p:spPr>
        <p:txBody>
          <a:bodyPr wrap="none" rtlCol="0">
            <a:spAutoFit/>
          </a:bodyPr>
          <a:lstStyle/>
          <a:p>
            <a:r>
              <a:rPr lang="zh-CN" altLang="en-US" sz="4000" b="1" spc="600" dirty="0" smtClean="0">
                <a:solidFill>
                  <a:schemeClr val="tx2">
                    <a:lumMod val="50000"/>
                  </a:schemeClr>
                </a:solidFill>
              </a:rPr>
              <a:t>仿真实验与分析</a:t>
            </a:r>
            <a:endParaRPr lang="zh-CN" altLang="en-US" sz="4000" b="1" spc="600" dirty="0">
              <a:solidFill>
                <a:schemeClr val="tx2">
                  <a:lumMod val="50000"/>
                </a:schemeClr>
              </a:solidFill>
            </a:endParaRPr>
          </a:p>
        </p:txBody>
      </p:sp>
      <p:sp>
        <p:nvSpPr>
          <p:cNvPr id="8" name="文本框 7"/>
          <p:cNvSpPr txBox="1"/>
          <p:nvPr/>
        </p:nvSpPr>
        <p:spPr>
          <a:xfrm>
            <a:off x="4607392" y="3775625"/>
            <a:ext cx="6280887" cy="523220"/>
          </a:xfrm>
          <a:prstGeom prst="rect">
            <a:avLst/>
          </a:prstGeom>
          <a:noFill/>
        </p:spPr>
        <p:txBody>
          <a:bodyPr wrap="none" rtlCol="0">
            <a:spAutoFit/>
          </a:bodyPr>
          <a:lstStyle/>
          <a:p>
            <a:r>
              <a:rPr lang="en-US" altLang="zh-CN" sz="2800" spc="100" dirty="0">
                <a:solidFill>
                  <a:schemeClr val="bg1">
                    <a:lumMod val="75000"/>
                  </a:schemeClr>
                </a:solidFill>
              </a:rPr>
              <a:t>Simulation experiment and analysis</a:t>
            </a:r>
            <a:endParaRPr lang="zh-CN" altLang="en-US" sz="2800" spc="100" dirty="0">
              <a:solidFill>
                <a:schemeClr val="bg1">
                  <a:lumMod val="75000"/>
                </a:schemeClr>
              </a:solidFill>
            </a:endParaRPr>
          </a:p>
        </p:txBody>
      </p:sp>
      <p:cxnSp>
        <p:nvCxnSpPr>
          <p:cNvPr id="10" name="直接连接符 9"/>
          <p:cNvCxnSpPr/>
          <p:nvPr/>
        </p:nvCxnSpPr>
        <p:spPr>
          <a:xfrm>
            <a:off x="3785505" y="2143125"/>
            <a:ext cx="0" cy="257175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726574" y="3432579"/>
            <a:ext cx="720000" cy="1016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0703381" y="6126091"/>
            <a:ext cx="816491" cy="108000"/>
            <a:chOff x="10703381" y="6126091"/>
            <a:chExt cx="816491" cy="108000"/>
          </a:xfrm>
        </p:grpSpPr>
        <p:sp>
          <p:nvSpPr>
            <p:cNvPr id="23" name="椭圆 22"/>
            <p:cNvSpPr/>
            <p:nvPr/>
          </p:nvSpPr>
          <p:spPr>
            <a:xfrm>
              <a:off x="10703381"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椭圆 23"/>
            <p:cNvSpPr/>
            <p:nvPr/>
          </p:nvSpPr>
          <p:spPr>
            <a:xfrm>
              <a:off x="10939545"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a:off x="11175708"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椭圆 25"/>
            <p:cNvSpPr/>
            <p:nvPr/>
          </p:nvSpPr>
          <p:spPr>
            <a:xfrm>
              <a:off x="11411872" y="6126091"/>
              <a:ext cx="108000" cy="108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仿真实验原理</a:t>
            </a:r>
            <a:endParaRPr lang="zh-CN" altLang="en-US" dirty="0"/>
          </a:p>
        </p:txBody>
      </p:sp>
      <p:sp>
        <p:nvSpPr>
          <p:cNvPr id="3" name="矩形 2"/>
          <p:cNvSpPr/>
          <p:nvPr/>
        </p:nvSpPr>
        <p:spPr>
          <a:xfrm>
            <a:off x="2435224" y="1726477"/>
            <a:ext cx="9083675" cy="2862322"/>
          </a:xfrm>
          <a:prstGeom prst="rect">
            <a:avLst/>
          </a:prstGeom>
        </p:spPr>
        <p:txBody>
          <a:bodyPr wrap="square" lIns="0" rIns="0">
            <a:spAutoFit/>
          </a:bodyPr>
          <a:lstStyle/>
          <a:p>
            <a:pPr indent="457200">
              <a:lnSpc>
                <a:spcPct val="150000"/>
              </a:lnSpc>
            </a:pPr>
            <a:r>
              <a:rPr lang="zh-CN" altLang="en-US" sz="2000" spc="100" dirty="0" smtClean="0">
                <a:solidFill>
                  <a:schemeClr val="tx1">
                    <a:lumMod val="65000"/>
                    <a:lumOff val="35000"/>
                  </a:schemeClr>
                </a:solidFill>
              </a:rPr>
              <a:t>变压器的故障态可分为过热、高能量放电和低能量放电３种状态。故障发生时，油中溶解气体的成分（主要包括</a:t>
            </a:r>
            <a:r>
              <a:rPr lang="en-US" altLang="zh-CN" sz="2000" spc="100" dirty="0" smtClean="0">
                <a:solidFill>
                  <a:schemeClr val="tx1">
                    <a:lumMod val="65000"/>
                    <a:lumOff val="35000"/>
                  </a:schemeClr>
                </a:solidFill>
              </a:rPr>
              <a:t>H2</a:t>
            </a:r>
            <a:r>
              <a:rPr lang="zh-CN" altLang="en-US" sz="2000" spc="100" dirty="0" smtClean="0">
                <a:solidFill>
                  <a:schemeClr val="tx1">
                    <a:lumMod val="65000"/>
                    <a:lumOff val="35000"/>
                  </a:schemeClr>
                </a:solidFill>
              </a:rPr>
              <a:t>、</a:t>
            </a:r>
            <a:r>
              <a:rPr lang="en-US" altLang="zh-CN" sz="2000" spc="100" dirty="0" smtClean="0">
                <a:solidFill>
                  <a:schemeClr val="tx1">
                    <a:lumMod val="65000"/>
                    <a:lumOff val="35000"/>
                  </a:schemeClr>
                </a:solidFill>
              </a:rPr>
              <a:t>CH4</a:t>
            </a:r>
            <a:r>
              <a:rPr lang="zh-CN" altLang="en-US" sz="2000" spc="100" dirty="0" smtClean="0">
                <a:solidFill>
                  <a:schemeClr val="tx1">
                    <a:lumMod val="65000"/>
                    <a:lumOff val="35000"/>
                  </a:schemeClr>
                </a:solidFill>
              </a:rPr>
              <a:t>、</a:t>
            </a:r>
            <a:r>
              <a:rPr lang="en-US" altLang="zh-CN" sz="2000" spc="100" dirty="0" smtClean="0">
                <a:solidFill>
                  <a:schemeClr val="tx1">
                    <a:lumMod val="65000"/>
                    <a:lumOff val="35000"/>
                  </a:schemeClr>
                </a:solidFill>
              </a:rPr>
              <a:t>C2H2</a:t>
            </a:r>
            <a:r>
              <a:rPr lang="zh-CN" altLang="en-US" sz="2000" spc="100" dirty="0" smtClean="0">
                <a:solidFill>
                  <a:schemeClr val="tx1">
                    <a:lumMod val="65000"/>
                    <a:lumOff val="35000"/>
                  </a:schemeClr>
                </a:solidFill>
              </a:rPr>
              <a:t>、</a:t>
            </a:r>
            <a:r>
              <a:rPr lang="en-US" altLang="zh-CN" sz="2000" spc="100" dirty="0" smtClean="0">
                <a:solidFill>
                  <a:schemeClr val="tx1">
                    <a:lumMod val="65000"/>
                    <a:lumOff val="35000"/>
                  </a:schemeClr>
                </a:solidFill>
              </a:rPr>
              <a:t>C2H4</a:t>
            </a:r>
            <a:r>
              <a:rPr lang="zh-CN" altLang="en-US" sz="2000" spc="100" dirty="0" smtClean="0">
                <a:solidFill>
                  <a:schemeClr val="tx1">
                    <a:lumMod val="65000"/>
                    <a:lumOff val="35000"/>
                  </a:schemeClr>
                </a:solidFill>
              </a:rPr>
              <a:t>和</a:t>
            </a:r>
            <a:r>
              <a:rPr lang="en-US" altLang="zh-CN" sz="2000" spc="100" dirty="0" smtClean="0">
                <a:solidFill>
                  <a:schemeClr val="tx1">
                    <a:lumMod val="65000"/>
                    <a:lumOff val="35000"/>
                  </a:schemeClr>
                </a:solidFill>
              </a:rPr>
              <a:t>C2H6</a:t>
            </a:r>
            <a:r>
              <a:rPr lang="zh-CN" altLang="en-US" sz="2000" spc="100" dirty="0">
                <a:solidFill>
                  <a:schemeClr val="tx1">
                    <a:lumMod val="65000"/>
                    <a:lumOff val="35000"/>
                  </a:schemeClr>
                </a:solidFill>
              </a:rPr>
              <a:t>）会发 生 相 应 的 变 化输入一组特征向量为</a:t>
            </a:r>
            <a:r>
              <a:rPr lang="en-US" altLang="zh-CN" sz="2000" spc="100" dirty="0" smtClean="0">
                <a:solidFill>
                  <a:schemeClr val="tx1">
                    <a:lumMod val="65000"/>
                    <a:lumOff val="35000"/>
                  </a:schemeClr>
                </a:solidFill>
              </a:rPr>
              <a:t>{                             }</a:t>
            </a:r>
            <a:r>
              <a:rPr lang="zh-CN" altLang="en-US" sz="2000" spc="100" dirty="0">
                <a:solidFill>
                  <a:schemeClr val="tx1">
                    <a:lumMod val="65000"/>
                    <a:lumOff val="35000"/>
                  </a:schemeClr>
                </a:solidFill>
              </a:rPr>
              <a:t>，输出向量</a:t>
            </a:r>
            <a:r>
              <a:rPr lang="zh-CN" altLang="en-US" sz="2000" spc="100" dirty="0" smtClean="0">
                <a:solidFill>
                  <a:schemeClr val="tx1">
                    <a:lumMod val="65000"/>
                    <a:lumOff val="35000"/>
                  </a:schemeClr>
                </a:solidFill>
              </a:rPr>
              <a:t>为其中              ，              过热</a:t>
            </a:r>
            <a:r>
              <a:rPr lang="zh-CN" altLang="en-US" sz="2000" spc="100" dirty="0">
                <a:solidFill>
                  <a:schemeClr val="tx1">
                    <a:lumMod val="65000"/>
                    <a:lumOff val="35000"/>
                  </a:schemeClr>
                </a:solidFill>
              </a:rPr>
              <a:t>故障发生，反之表示不发生，     </a:t>
            </a:r>
            <a:r>
              <a:rPr lang="zh-CN" altLang="en-US" sz="2000" spc="100" dirty="0" smtClean="0">
                <a:solidFill>
                  <a:schemeClr val="tx1">
                    <a:lumMod val="65000"/>
                    <a:lumOff val="35000"/>
                  </a:schemeClr>
                </a:solidFill>
              </a:rPr>
              <a:t>表示</a:t>
            </a:r>
            <a:r>
              <a:rPr lang="zh-CN" altLang="en-US" sz="2000" spc="100" dirty="0">
                <a:solidFill>
                  <a:schemeClr val="tx1">
                    <a:lumMod val="65000"/>
                    <a:lumOff val="35000"/>
                  </a:schemeClr>
                </a:solidFill>
              </a:rPr>
              <a:t>高能量故障发生，反之表示不发生，        表示低能量放电故障的发生，反之表示不</a:t>
            </a:r>
            <a:r>
              <a:rPr lang="zh-CN" altLang="en-US" sz="2000" spc="100" dirty="0" smtClean="0">
                <a:solidFill>
                  <a:schemeClr val="tx1">
                    <a:lumMod val="65000"/>
                    <a:lumOff val="35000"/>
                  </a:schemeClr>
                </a:solidFill>
              </a:rPr>
              <a:t>发生。</a:t>
            </a:r>
            <a:endParaRPr lang="zh-CN" altLang="en-US" sz="2000" spc="100" dirty="0">
              <a:solidFill>
                <a:schemeClr val="tx1">
                  <a:lumMod val="65000"/>
                  <a:lumOff val="35000"/>
                </a:schemeClr>
              </a:solidFill>
            </a:endParaRPr>
          </a:p>
        </p:txBody>
      </p:sp>
      <p:sp>
        <p:nvSpPr>
          <p:cNvPr id="5" name="quotation-marks_897"/>
          <p:cNvSpPr>
            <a:spLocks noChangeAspect="1"/>
          </p:cNvSpPr>
          <p:nvPr/>
        </p:nvSpPr>
        <p:spPr bwMode="auto">
          <a:xfrm>
            <a:off x="666708" y="1815277"/>
            <a:ext cx="983021" cy="842197"/>
          </a:xfrm>
          <a:custGeom>
            <a:avLst/>
            <a:gdLst>
              <a:gd name="connsiteX0" fmla="*/ 479725 w 558900"/>
              <a:gd name="connsiteY0" fmla="*/ 0 h 478835"/>
              <a:gd name="connsiteX1" fmla="*/ 479725 w 558900"/>
              <a:gd name="connsiteY1" fmla="*/ 133816 h 478835"/>
              <a:gd name="connsiteX2" fmla="*/ 419940 w 558900"/>
              <a:gd name="connsiteY2" fmla="*/ 217653 h 478835"/>
              <a:gd name="connsiteX3" fmla="*/ 419940 w 558900"/>
              <a:gd name="connsiteY3" fmla="*/ 259571 h 478835"/>
              <a:gd name="connsiteX4" fmla="*/ 558900 w 558900"/>
              <a:gd name="connsiteY4" fmla="*/ 259571 h 478835"/>
              <a:gd name="connsiteX5" fmla="*/ 558900 w 558900"/>
              <a:gd name="connsiteY5" fmla="*/ 478835 h 478835"/>
              <a:gd name="connsiteX6" fmla="*/ 298754 w 558900"/>
              <a:gd name="connsiteY6" fmla="*/ 478835 h 478835"/>
              <a:gd name="connsiteX7" fmla="*/ 298754 w 558900"/>
              <a:gd name="connsiteY7" fmla="*/ 259571 h 478835"/>
              <a:gd name="connsiteX8" fmla="*/ 479725 w 558900"/>
              <a:gd name="connsiteY8" fmla="*/ 0 h 478835"/>
              <a:gd name="connsiteX9" fmla="*/ 179355 w 558900"/>
              <a:gd name="connsiteY9" fmla="*/ 0 h 478835"/>
              <a:gd name="connsiteX10" fmla="*/ 179355 w 558900"/>
              <a:gd name="connsiteY10" fmla="*/ 133816 h 478835"/>
              <a:gd name="connsiteX11" fmla="*/ 119570 w 558900"/>
              <a:gd name="connsiteY11" fmla="*/ 217653 h 478835"/>
              <a:gd name="connsiteX12" fmla="*/ 119570 w 558900"/>
              <a:gd name="connsiteY12" fmla="*/ 259571 h 478835"/>
              <a:gd name="connsiteX13" fmla="*/ 260146 w 558900"/>
              <a:gd name="connsiteY13" fmla="*/ 259571 h 478835"/>
              <a:gd name="connsiteX14" fmla="*/ 260146 w 558900"/>
              <a:gd name="connsiteY14" fmla="*/ 478835 h 478835"/>
              <a:gd name="connsiteX15" fmla="*/ 0 w 558900"/>
              <a:gd name="connsiteY15" fmla="*/ 478835 h 478835"/>
              <a:gd name="connsiteX16" fmla="*/ 0 w 558900"/>
              <a:gd name="connsiteY16" fmla="*/ 259571 h 478835"/>
              <a:gd name="connsiteX17" fmla="*/ 179355 w 558900"/>
              <a:gd name="connsiteY17" fmla="*/ 0 h 47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900" h="478835">
                <a:moveTo>
                  <a:pt x="479725" y="0"/>
                </a:moveTo>
                <a:lnTo>
                  <a:pt x="479725" y="133816"/>
                </a:lnTo>
                <a:cubicBezTo>
                  <a:pt x="419940" y="133816"/>
                  <a:pt x="419940" y="145102"/>
                  <a:pt x="419940" y="217653"/>
                </a:cubicBezTo>
                <a:lnTo>
                  <a:pt x="419940" y="259571"/>
                </a:lnTo>
                <a:lnTo>
                  <a:pt x="558900" y="259571"/>
                </a:lnTo>
                <a:lnTo>
                  <a:pt x="558900" y="478835"/>
                </a:lnTo>
                <a:lnTo>
                  <a:pt x="298754" y="478835"/>
                </a:lnTo>
                <a:lnTo>
                  <a:pt x="298754" y="259571"/>
                </a:lnTo>
                <a:cubicBezTo>
                  <a:pt x="298754" y="93510"/>
                  <a:pt x="339149" y="0"/>
                  <a:pt x="479725" y="0"/>
                </a:cubicBezTo>
                <a:close/>
                <a:moveTo>
                  <a:pt x="179355" y="0"/>
                </a:moveTo>
                <a:lnTo>
                  <a:pt x="179355" y="133816"/>
                </a:lnTo>
                <a:cubicBezTo>
                  <a:pt x="119570" y="133816"/>
                  <a:pt x="119570" y="145102"/>
                  <a:pt x="119570" y="217653"/>
                </a:cubicBezTo>
                <a:lnTo>
                  <a:pt x="119570" y="259571"/>
                </a:lnTo>
                <a:lnTo>
                  <a:pt x="260146" y="259571"/>
                </a:lnTo>
                <a:lnTo>
                  <a:pt x="260146" y="478835"/>
                </a:lnTo>
                <a:lnTo>
                  <a:pt x="0" y="478835"/>
                </a:lnTo>
                <a:lnTo>
                  <a:pt x="0" y="259571"/>
                </a:lnTo>
                <a:cubicBezTo>
                  <a:pt x="0" y="93510"/>
                  <a:pt x="40395" y="0"/>
                  <a:pt x="179355" y="0"/>
                </a:cubicBezTo>
                <a:close/>
              </a:path>
            </a:pathLst>
          </a:custGeom>
          <a:solidFill>
            <a:schemeClr val="accent1">
              <a:lumMod val="20000"/>
              <a:lumOff val="80000"/>
            </a:schemeClr>
          </a:solidFill>
          <a:ln>
            <a:noFill/>
          </a:ln>
        </p:spPr>
      </p:sp>
      <p:sp>
        <p:nvSpPr>
          <p:cNvPr id="6" name="矩形 5"/>
          <p:cNvSpPr/>
          <p:nvPr/>
        </p:nvSpPr>
        <p:spPr>
          <a:xfrm>
            <a:off x="2435224" y="4499999"/>
            <a:ext cx="9083675" cy="72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stretch>
            <a:fillRect/>
          </a:stretch>
        </p:blipFill>
        <p:spPr>
          <a:xfrm>
            <a:off x="7558279" y="2816229"/>
            <a:ext cx="2343477" cy="257211"/>
          </a:xfrm>
          <a:prstGeom prst="rect">
            <a:avLst/>
          </a:prstGeom>
        </p:spPr>
      </p:pic>
      <p:pic>
        <p:nvPicPr>
          <p:cNvPr id="7" name="图片 6"/>
          <p:cNvPicPr>
            <a:picLocks noChangeAspect="1"/>
          </p:cNvPicPr>
          <p:nvPr/>
        </p:nvPicPr>
        <p:blipFill>
          <a:blip r:embed="rId2"/>
          <a:stretch>
            <a:fillRect/>
          </a:stretch>
        </p:blipFill>
        <p:spPr>
          <a:xfrm>
            <a:off x="3177795" y="3230540"/>
            <a:ext cx="1143160" cy="323895"/>
          </a:xfrm>
          <a:prstGeom prst="rect">
            <a:avLst/>
          </a:prstGeom>
        </p:spPr>
      </p:pic>
      <p:pic>
        <p:nvPicPr>
          <p:cNvPr id="8" name="图片 7"/>
          <p:cNvPicPr>
            <a:picLocks noChangeAspect="1"/>
          </p:cNvPicPr>
          <p:nvPr/>
        </p:nvPicPr>
        <p:blipFill>
          <a:blip r:embed="rId3"/>
          <a:stretch>
            <a:fillRect/>
          </a:stretch>
        </p:blipFill>
        <p:spPr>
          <a:xfrm>
            <a:off x="4503146" y="3196712"/>
            <a:ext cx="866896" cy="390580"/>
          </a:xfrm>
          <a:prstGeom prst="rect">
            <a:avLst/>
          </a:prstGeom>
        </p:spPr>
      </p:pic>
      <p:pic>
        <p:nvPicPr>
          <p:cNvPr id="9" name="图片 8"/>
          <p:cNvPicPr>
            <a:picLocks noChangeAspect="1"/>
          </p:cNvPicPr>
          <p:nvPr/>
        </p:nvPicPr>
        <p:blipFill>
          <a:blip r:embed="rId4"/>
          <a:stretch>
            <a:fillRect/>
          </a:stretch>
        </p:blipFill>
        <p:spPr>
          <a:xfrm>
            <a:off x="5370042" y="3211235"/>
            <a:ext cx="419158" cy="295316"/>
          </a:xfrm>
          <a:prstGeom prst="rect">
            <a:avLst/>
          </a:prstGeom>
        </p:spPr>
      </p:pic>
      <p:pic>
        <p:nvPicPr>
          <p:cNvPr id="10" name="图片 9"/>
          <p:cNvPicPr>
            <a:picLocks noChangeAspect="1"/>
          </p:cNvPicPr>
          <p:nvPr/>
        </p:nvPicPr>
        <p:blipFill>
          <a:blip r:embed="rId5"/>
          <a:stretch>
            <a:fillRect/>
          </a:stretch>
        </p:blipFill>
        <p:spPr>
          <a:xfrm>
            <a:off x="9639782" y="3230540"/>
            <a:ext cx="523948" cy="352474"/>
          </a:xfrm>
          <a:prstGeom prst="rect">
            <a:avLst/>
          </a:prstGeom>
        </p:spPr>
      </p:pic>
      <p:pic>
        <p:nvPicPr>
          <p:cNvPr id="11" name="图片 10"/>
          <p:cNvPicPr>
            <a:picLocks noChangeAspect="1"/>
          </p:cNvPicPr>
          <p:nvPr/>
        </p:nvPicPr>
        <p:blipFill>
          <a:blip r:embed="rId6"/>
          <a:stretch>
            <a:fillRect/>
          </a:stretch>
        </p:blipFill>
        <p:spPr>
          <a:xfrm>
            <a:off x="6268872" y="3704951"/>
            <a:ext cx="438211" cy="295316"/>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仿真结果分析</a:t>
            </a:r>
            <a:endParaRPr lang="zh-CN" altLang="en-US" dirty="0"/>
          </a:p>
        </p:txBody>
      </p:sp>
      <p:sp>
        <p:nvSpPr>
          <p:cNvPr id="26" name="文本框 25"/>
          <p:cNvSpPr txBox="1"/>
          <p:nvPr/>
        </p:nvSpPr>
        <p:spPr>
          <a:xfrm>
            <a:off x="1190006" y="5094213"/>
            <a:ext cx="9799287" cy="1498600"/>
          </a:xfrm>
          <a:prstGeom prst="rect">
            <a:avLst/>
          </a:prstGeom>
          <a:noFill/>
        </p:spPr>
        <p:txBody>
          <a:bodyPr wrap="square" lIns="0" tIns="0" rIns="0" bIns="0" rtlCol="0">
            <a:normAutofit/>
          </a:bodyPr>
          <a:lstStyle/>
          <a:p>
            <a:pPr>
              <a:lnSpc>
                <a:spcPct val="150000"/>
              </a:lnSpc>
            </a:pPr>
            <a:r>
              <a:rPr lang="zh-CN" altLang="en-US" sz="1600" spc="100" dirty="0">
                <a:solidFill>
                  <a:schemeClr val="tx1">
                    <a:lumMod val="65000"/>
                    <a:lumOff val="35000"/>
                  </a:schemeClr>
                </a:solidFill>
              </a:rPr>
              <a:t>如表格所示，在仿真过程中，将</a:t>
            </a:r>
            <a:r>
              <a:rPr lang="en-US" altLang="zh-CN" sz="1600" spc="100" dirty="0">
                <a:solidFill>
                  <a:schemeClr val="tx1">
                    <a:lumMod val="65000"/>
                    <a:lumOff val="35000"/>
                  </a:schemeClr>
                </a:solidFill>
              </a:rPr>
              <a:t>QPSO-RBF</a:t>
            </a:r>
            <a:r>
              <a:rPr lang="zh-CN" altLang="en-US" sz="1600" spc="100" dirty="0">
                <a:solidFill>
                  <a:schemeClr val="tx1">
                    <a:lumMod val="65000"/>
                    <a:lumOff val="35000"/>
                  </a:schemeClr>
                </a:solidFill>
              </a:rPr>
              <a:t>法与传统的三比值法，基于基本粒子群优化的</a:t>
            </a:r>
            <a:r>
              <a:rPr lang="en-US" altLang="zh-CN" sz="1600" spc="100" dirty="0">
                <a:solidFill>
                  <a:schemeClr val="tx1">
                    <a:lumMod val="65000"/>
                    <a:lumOff val="35000"/>
                  </a:schemeClr>
                </a:solidFill>
              </a:rPr>
              <a:t>RBF</a:t>
            </a:r>
            <a:r>
              <a:rPr lang="zh-CN" altLang="en-US" sz="1600" spc="100" dirty="0">
                <a:solidFill>
                  <a:schemeClr val="tx1">
                    <a:lumMod val="65000"/>
                    <a:lumOff val="35000"/>
                  </a:schemeClr>
                </a:solidFill>
              </a:rPr>
              <a:t>神经网络诊断方法进行比较，可以看出，</a:t>
            </a:r>
            <a:r>
              <a:rPr lang="en-US" altLang="zh-CN" sz="1600" spc="100" dirty="0">
                <a:solidFill>
                  <a:schemeClr val="tx1">
                    <a:lumMod val="65000"/>
                    <a:lumOff val="35000"/>
                  </a:schemeClr>
                </a:solidFill>
              </a:rPr>
              <a:t>QPSO-RBF</a:t>
            </a:r>
            <a:r>
              <a:rPr lang="zh-CN" altLang="en-US" sz="1600" spc="100" dirty="0">
                <a:solidFill>
                  <a:schemeClr val="tx1">
                    <a:lumMod val="65000"/>
                    <a:lumOff val="35000"/>
                  </a:schemeClr>
                </a:solidFill>
              </a:rPr>
              <a:t>明显好于另外两种方法。</a:t>
            </a:r>
            <a:endParaRPr lang="zh-CN" altLang="en-US" sz="1600" spc="100" dirty="0">
              <a:solidFill>
                <a:schemeClr val="tx1">
                  <a:lumMod val="65000"/>
                  <a:lumOff val="35000"/>
                </a:schemeClr>
              </a:solidFill>
            </a:endParaRPr>
          </a:p>
        </p:txBody>
      </p:sp>
      <p:sp>
        <p:nvSpPr>
          <p:cNvPr id="27" name="文本框 26"/>
          <p:cNvSpPr txBox="1"/>
          <p:nvPr/>
        </p:nvSpPr>
        <p:spPr>
          <a:xfrm>
            <a:off x="660398" y="1305251"/>
            <a:ext cx="10858505" cy="347798"/>
          </a:xfrm>
          <a:prstGeom prst="rect">
            <a:avLst/>
          </a:prstGeom>
          <a:noFill/>
        </p:spPr>
        <p:txBody>
          <a:bodyPr wrap="square" lIns="0" tIns="0" rIns="0" bIns="0" rtlCol="0">
            <a:noAutofit/>
          </a:bodyPr>
          <a:lstStyle/>
          <a:p>
            <a:pPr algn="ctr">
              <a:lnSpc>
                <a:spcPct val="150000"/>
              </a:lnSpc>
            </a:pPr>
            <a:r>
              <a:rPr lang="zh-CN" altLang="en-US" sz="2000" b="1" spc="100" dirty="0">
                <a:solidFill>
                  <a:schemeClr val="tx1">
                    <a:lumMod val="65000"/>
                    <a:lumOff val="35000"/>
                  </a:schemeClr>
                </a:solidFill>
              </a:rPr>
              <a:t>各种方法的故障诊断正确率比较</a:t>
            </a:r>
            <a:endParaRPr lang="zh-CN" altLang="en-US" sz="2000" b="1" spc="100" dirty="0">
              <a:solidFill>
                <a:schemeClr val="tx1">
                  <a:lumMod val="65000"/>
                  <a:lumOff val="35000"/>
                </a:schemeClr>
              </a:solidFill>
            </a:endParaRPr>
          </a:p>
        </p:txBody>
      </p:sp>
      <p:pic>
        <p:nvPicPr>
          <p:cNvPr id="3" name="图片 2"/>
          <p:cNvPicPr>
            <a:picLocks noChangeAspect="1"/>
          </p:cNvPicPr>
          <p:nvPr/>
        </p:nvPicPr>
        <p:blipFill>
          <a:blip r:embed="rId1"/>
          <a:stretch>
            <a:fillRect/>
          </a:stretch>
        </p:blipFill>
        <p:spPr>
          <a:xfrm>
            <a:off x="1967082" y="1841255"/>
            <a:ext cx="8245138" cy="310246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800600" y="1130300"/>
            <a:ext cx="2844048" cy="1259572"/>
            <a:chOff x="5576876" y="540040"/>
            <a:chExt cx="2844048" cy="1259572"/>
          </a:xfrm>
        </p:grpSpPr>
        <p:sp>
          <p:nvSpPr>
            <p:cNvPr id="29" name="文本框 28"/>
            <p:cNvSpPr txBox="1"/>
            <p:nvPr/>
          </p:nvSpPr>
          <p:spPr>
            <a:xfrm>
              <a:off x="5576876" y="540040"/>
              <a:ext cx="779381" cy="769441"/>
            </a:xfrm>
            <a:prstGeom prst="rect">
              <a:avLst/>
            </a:prstGeom>
            <a:noFill/>
          </p:spPr>
          <p:txBody>
            <a:bodyPr wrap="none" rtlCol="0">
              <a:spAutoFit/>
            </a:bodyPr>
            <a:lstStyle/>
            <a:p>
              <a:r>
                <a:rPr lang="en-US" altLang="zh-CN" sz="4400" spc="300" dirty="0">
                  <a:gradFill>
                    <a:gsLst>
                      <a:gs pos="0">
                        <a:schemeClr val="accent1"/>
                      </a:gs>
                      <a:gs pos="90000">
                        <a:schemeClr val="accent1">
                          <a:alpha val="0"/>
                        </a:schemeClr>
                      </a:gs>
                    </a:gsLst>
                    <a:lin ang="5400000" scaled="1"/>
                  </a:gradFill>
                  <a:latin typeface="Impact" panose="020B0806030902050204" pitchFamily="34" charset="0"/>
                </a:rPr>
                <a:t>01</a:t>
              </a:r>
              <a:endParaRPr lang="zh-CN" altLang="en-US" sz="44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10" name="文本框 9"/>
            <p:cNvSpPr txBox="1"/>
            <p:nvPr/>
          </p:nvSpPr>
          <p:spPr>
            <a:xfrm>
              <a:off x="5576876" y="977361"/>
              <a:ext cx="1774845" cy="523220"/>
            </a:xfrm>
            <a:prstGeom prst="rect">
              <a:avLst/>
            </a:prstGeom>
            <a:noFill/>
          </p:spPr>
          <p:txBody>
            <a:bodyPr wrap="none" rtlCol="0">
              <a:spAutoFit/>
            </a:bodyPr>
            <a:lstStyle/>
            <a:p>
              <a:r>
                <a:rPr lang="zh-CN" altLang="en-US" sz="2800" b="1" spc="300" dirty="0">
                  <a:solidFill>
                    <a:schemeClr val="tx2">
                      <a:lumMod val="50000"/>
                    </a:schemeClr>
                  </a:solidFill>
                </a:rPr>
                <a:t>课题背景</a:t>
              </a:r>
              <a:endParaRPr lang="zh-CN" altLang="en-US" sz="2800" b="1" spc="300" dirty="0">
                <a:solidFill>
                  <a:schemeClr val="tx2">
                    <a:lumMod val="50000"/>
                  </a:schemeClr>
                </a:solidFill>
              </a:endParaRPr>
            </a:p>
          </p:txBody>
        </p:sp>
        <p:sp>
          <p:nvSpPr>
            <p:cNvPr id="11" name="文本框 10"/>
            <p:cNvSpPr txBox="1"/>
            <p:nvPr/>
          </p:nvSpPr>
          <p:spPr>
            <a:xfrm>
              <a:off x="5576876" y="1461058"/>
              <a:ext cx="2844048" cy="338554"/>
            </a:xfrm>
            <a:prstGeom prst="rect">
              <a:avLst/>
            </a:prstGeom>
            <a:noFill/>
          </p:spPr>
          <p:txBody>
            <a:bodyPr wrap="none" rtlCol="0">
              <a:spAutoFit/>
            </a:bodyPr>
            <a:lstStyle/>
            <a:p>
              <a:r>
                <a:rPr lang="en-US" altLang="zh-CN" sz="1600" spc="100" dirty="0">
                  <a:solidFill>
                    <a:schemeClr val="tx1">
                      <a:lumMod val="50000"/>
                      <a:lumOff val="50000"/>
                    </a:schemeClr>
                  </a:solidFill>
                </a:rPr>
                <a:t>Background of the project</a:t>
              </a:r>
              <a:endParaRPr lang="zh-CN" altLang="en-US" sz="1600" spc="100" dirty="0">
                <a:solidFill>
                  <a:schemeClr val="tx1">
                    <a:lumMod val="50000"/>
                    <a:lumOff val="50000"/>
                  </a:schemeClr>
                </a:solidFill>
              </a:endParaRPr>
            </a:p>
          </p:txBody>
        </p:sp>
      </p:grpSp>
      <p:grpSp>
        <p:nvGrpSpPr>
          <p:cNvPr id="35" name="组合 34"/>
          <p:cNvGrpSpPr/>
          <p:nvPr/>
        </p:nvGrpSpPr>
        <p:grpSpPr>
          <a:xfrm>
            <a:off x="8394813" y="1130300"/>
            <a:ext cx="1986441" cy="1259572"/>
            <a:chOff x="8704421" y="540040"/>
            <a:chExt cx="1986441" cy="1259572"/>
          </a:xfrm>
        </p:grpSpPr>
        <p:sp>
          <p:nvSpPr>
            <p:cNvPr id="30" name="文本框 29"/>
            <p:cNvSpPr txBox="1"/>
            <p:nvPr/>
          </p:nvSpPr>
          <p:spPr>
            <a:xfrm>
              <a:off x="8704421" y="540040"/>
              <a:ext cx="848309" cy="769441"/>
            </a:xfrm>
            <a:prstGeom prst="rect">
              <a:avLst/>
            </a:prstGeom>
            <a:noFill/>
          </p:spPr>
          <p:txBody>
            <a:bodyPr wrap="none" rtlCol="0">
              <a:spAutoFit/>
            </a:bodyPr>
            <a:lstStyle/>
            <a:p>
              <a:r>
                <a:rPr lang="en-US" altLang="zh-CN" sz="4400" spc="300" dirty="0">
                  <a:gradFill>
                    <a:gsLst>
                      <a:gs pos="0">
                        <a:schemeClr val="accent1"/>
                      </a:gs>
                      <a:gs pos="90000">
                        <a:schemeClr val="accent1">
                          <a:alpha val="0"/>
                        </a:schemeClr>
                      </a:gs>
                    </a:gsLst>
                    <a:lin ang="5400000" scaled="1"/>
                  </a:gradFill>
                  <a:latin typeface="Impact" panose="020B0806030902050204" pitchFamily="34" charset="0"/>
                </a:rPr>
                <a:t>02</a:t>
              </a:r>
              <a:endParaRPr lang="zh-CN" altLang="en-US" sz="44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14" name="文本框 13"/>
            <p:cNvSpPr txBox="1"/>
            <p:nvPr/>
          </p:nvSpPr>
          <p:spPr>
            <a:xfrm>
              <a:off x="8704421" y="977361"/>
              <a:ext cx="1774845" cy="523220"/>
            </a:xfrm>
            <a:prstGeom prst="rect">
              <a:avLst/>
            </a:prstGeom>
            <a:noFill/>
          </p:spPr>
          <p:txBody>
            <a:bodyPr wrap="none" rtlCol="0">
              <a:spAutoFit/>
            </a:bodyPr>
            <a:lstStyle/>
            <a:p>
              <a:r>
                <a:rPr lang="zh-CN" altLang="en-US" sz="2800" b="1" spc="300" dirty="0" smtClean="0">
                  <a:solidFill>
                    <a:schemeClr val="tx2">
                      <a:lumMod val="50000"/>
                    </a:schemeClr>
                  </a:solidFill>
                </a:rPr>
                <a:t>历史方法</a:t>
              </a:r>
              <a:endParaRPr lang="zh-CN" altLang="en-US" sz="2800" b="1" spc="300" dirty="0">
                <a:solidFill>
                  <a:schemeClr val="tx2">
                    <a:lumMod val="50000"/>
                  </a:schemeClr>
                </a:solidFill>
              </a:endParaRPr>
            </a:p>
          </p:txBody>
        </p:sp>
        <p:sp>
          <p:nvSpPr>
            <p:cNvPr id="15" name="文本框 14"/>
            <p:cNvSpPr txBox="1"/>
            <p:nvPr/>
          </p:nvSpPr>
          <p:spPr>
            <a:xfrm>
              <a:off x="8704421" y="1461058"/>
              <a:ext cx="1986441" cy="338554"/>
            </a:xfrm>
            <a:prstGeom prst="rect">
              <a:avLst/>
            </a:prstGeom>
            <a:noFill/>
          </p:spPr>
          <p:txBody>
            <a:bodyPr wrap="none" rtlCol="0">
              <a:spAutoFit/>
            </a:bodyPr>
            <a:lstStyle/>
            <a:p>
              <a:r>
                <a:rPr lang="en-US" altLang="zh-CN" sz="1600" spc="100" dirty="0">
                  <a:solidFill>
                    <a:schemeClr val="tx1">
                      <a:lumMod val="50000"/>
                      <a:lumOff val="50000"/>
                    </a:schemeClr>
                  </a:solidFill>
                </a:rPr>
                <a:t>Historical method</a:t>
              </a:r>
              <a:endParaRPr lang="zh-CN" altLang="en-US" sz="1600" spc="100" dirty="0">
                <a:solidFill>
                  <a:schemeClr val="tx1">
                    <a:lumMod val="50000"/>
                    <a:lumOff val="50000"/>
                  </a:schemeClr>
                </a:solidFill>
              </a:endParaRPr>
            </a:p>
          </p:txBody>
        </p:sp>
      </p:grpSp>
      <p:grpSp>
        <p:nvGrpSpPr>
          <p:cNvPr id="37" name="组合 36"/>
          <p:cNvGrpSpPr/>
          <p:nvPr/>
        </p:nvGrpSpPr>
        <p:grpSpPr>
          <a:xfrm>
            <a:off x="4800600" y="2821007"/>
            <a:ext cx="1960793" cy="1229030"/>
            <a:chOff x="5576876" y="2230747"/>
            <a:chExt cx="1960793" cy="1229030"/>
          </a:xfrm>
        </p:grpSpPr>
        <p:sp>
          <p:nvSpPr>
            <p:cNvPr id="31" name="文本框 30"/>
            <p:cNvSpPr txBox="1"/>
            <p:nvPr/>
          </p:nvSpPr>
          <p:spPr>
            <a:xfrm>
              <a:off x="5576876" y="2230747"/>
              <a:ext cx="864339" cy="769441"/>
            </a:xfrm>
            <a:prstGeom prst="rect">
              <a:avLst/>
            </a:prstGeom>
            <a:noFill/>
          </p:spPr>
          <p:txBody>
            <a:bodyPr wrap="none" rtlCol="0">
              <a:spAutoFit/>
            </a:bodyPr>
            <a:lstStyle/>
            <a:p>
              <a:r>
                <a:rPr lang="en-US" altLang="zh-CN" sz="4400" spc="300" dirty="0">
                  <a:gradFill>
                    <a:gsLst>
                      <a:gs pos="0">
                        <a:schemeClr val="accent1"/>
                      </a:gs>
                      <a:gs pos="90000">
                        <a:schemeClr val="accent1">
                          <a:alpha val="0"/>
                        </a:schemeClr>
                      </a:gs>
                    </a:gsLst>
                    <a:lin ang="5400000" scaled="1"/>
                  </a:gradFill>
                  <a:latin typeface="Impact" panose="020B0806030902050204" pitchFamily="34" charset="0"/>
                </a:rPr>
                <a:t>03</a:t>
              </a:r>
              <a:endParaRPr lang="zh-CN" altLang="en-US" sz="44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17" name="文本框 16"/>
            <p:cNvSpPr txBox="1"/>
            <p:nvPr/>
          </p:nvSpPr>
          <p:spPr>
            <a:xfrm>
              <a:off x="5576876" y="2637526"/>
              <a:ext cx="1774845" cy="523220"/>
            </a:xfrm>
            <a:prstGeom prst="rect">
              <a:avLst/>
            </a:prstGeom>
            <a:noFill/>
          </p:spPr>
          <p:txBody>
            <a:bodyPr wrap="none" rtlCol="0">
              <a:spAutoFit/>
            </a:bodyPr>
            <a:lstStyle/>
            <a:p>
              <a:r>
                <a:rPr lang="zh-CN" altLang="en-US" sz="2800" b="1" spc="300" dirty="0" smtClean="0">
                  <a:solidFill>
                    <a:schemeClr val="tx2">
                      <a:lumMod val="50000"/>
                    </a:schemeClr>
                  </a:solidFill>
                </a:rPr>
                <a:t>诊断模型</a:t>
              </a:r>
              <a:endParaRPr lang="zh-CN" altLang="en-US" sz="2800" b="1" spc="300" dirty="0">
                <a:solidFill>
                  <a:schemeClr val="tx2">
                    <a:lumMod val="50000"/>
                  </a:schemeClr>
                </a:solidFill>
              </a:endParaRPr>
            </a:p>
          </p:txBody>
        </p:sp>
        <p:sp>
          <p:nvSpPr>
            <p:cNvPr id="18" name="文本框 17"/>
            <p:cNvSpPr txBox="1"/>
            <p:nvPr/>
          </p:nvSpPr>
          <p:spPr>
            <a:xfrm>
              <a:off x="5576876" y="3121223"/>
              <a:ext cx="1960793" cy="338554"/>
            </a:xfrm>
            <a:prstGeom prst="rect">
              <a:avLst/>
            </a:prstGeom>
            <a:noFill/>
          </p:spPr>
          <p:txBody>
            <a:bodyPr wrap="none" rtlCol="0">
              <a:spAutoFit/>
            </a:bodyPr>
            <a:lstStyle/>
            <a:p>
              <a:r>
                <a:rPr lang="en-US" altLang="zh-CN" sz="1600" spc="100" dirty="0" smtClean="0">
                  <a:solidFill>
                    <a:schemeClr val="tx1">
                      <a:lumMod val="50000"/>
                      <a:lumOff val="50000"/>
                    </a:schemeClr>
                  </a:solidFill>
                </a:rPr>
                <a:t>Diagnostic </a:t>
              </a:r>
              <a:r>
                <a:rPr lang="en-US" altLang="zh-CN" sz="1600" spc="100" dirty="0">
                  <a:solidFill>
                    <a:schemeClr val="tx1">
                      <a:lumMod val="50000"/>
                      <a:lumOff val="50000"/>
                    </a:schemeClr>
                  </a:solidFill>
                </a:rPr>
                <a:t>model</a:t>
              </a:r>
              <a:endParaRPr lang="zh-CN" altLang="en-US" sz="1600" spc="100" dirty="0">
                <a:solidFill>
                  <a:schemeClr val="tx1">
                    <a:lumMod val="50000"/>
                    <a:lumOff val="50000"/>
                  </a:schemeClr>
                </a:solidFill>
              </a:endParaRPr>
            </a:p>
          </p:txBody>
        </p:sp>
      </p:grpSp>
      <p:grpSp>
        <p:nvGrpSpPr>
          <p:cNvPr id="36" name="组合 35"/>
          <p:cNvGrpSpPr/>
          <p:nvPr/>
        </p:nvGrpSpPr>
        <p:grpSpPr>
          <a:xfrm>
            <a:off x="8394813" y="2821007"/>
            <a:ext cx="2180405" cy="1229030"/>
            <a:chOff x="8704421" y="2230747"/>
            <a:chExt cx="2180405" cy="1229030"/>
          </a:xfrm>
        </p:grpSpPr>
        <p:sp>
          <p:nvSpPr>
            <p:cNvPr id="32" name="文本框 31"/>
            <p:cNvSpPr txBox="1"/>
            <p:nvPr/>
          </p:nvSpPr>
          <p:spPr>
            <a:xfrm>
              <a:off x="8704421" y="2230747"/>
              <a:ext cx="846707" cy="769441"/>
            </a:xfrm>
            <a:prstGeom prst="rect">
              <a:avLst/>
            </a:prstGeom>
            <a:noFill/>
          </p:spPr>
          <p:txBody>
            <a:bodyPr wrap="none" rtlCol="0">
              <a:spAutoFit/>
            </a:bodyPr>
            <a:lstStyle/>
            <a:p>
              <a:r>
                <a:rPr lang="en-US" altLang="zh-CN" sz="4400" spc="300" dirty="0">
                  <a:gradFill>
                    <a:gsLst>
                      <a:gs pos="0">
                        <a:schemeClr val="accent1"/>
                      </a:gs>
                      <a:gs pos="90000">
                        <a:schemeClr val="accent1">
                          <a:alpha val="0"/>
                        </a:schemeClr>
                      </a:gs>
                    </a:gsLst>
                    <a:lin ang="5400000" scaled="1"/>
                  </a:gradFill>
                  <a:latin typeface="Impact" panose="020B0806030902050204" pitchFamily="34" charset="0"/>
                </a:rPr>
                <a:t>04</a:t>
              </a:r>
              <a:endParaRPr lang="zh-CN" altLang="en-US" sz="44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20" name="文本框 19"/>
            <p:cNvSpPr txBox="1"/>
            <p:nvPr/>
          </p:nvSpPr>
          <p:spPr>
            <a:xfrm>
              <a:off x="8704421" y="2637526"/>
              <a:ext cx="1774845" cy="523220"/>
            </a:xfrm>
            <a:prstGeom prst="rect">
              <a:avLst/>
            </a:prstGeom>
            <a:noFill/>
          </p:spPr>
          <p:txBody>
            <a:bodyPr wrap="none" rtlCol="0">
              <a:spAutoFit/>
            </a:bodyPr>
            <a:lstStyle/>
            <a:p>
              <a:r>
                <a:rPr lang="zh-CN" altLang="en-US" sz="2800" b="1" spc="300" dirty="0" smtClean="0">
                  <a:solidFill>
                    <a:schemeClr val="tx2">
                      <a:lumMod val="50000"/>
                    </a:schemeClr>
                  </a:solidFill>
                </a:rPr>
                <a:t>仿真分析</a:t>
              </a:r>
              <a:endParaRPr lang="zh-CN" altLang="en-US" sz="2800" b="1" spc="300" dirty="0">
                <a:solidFill>
                  <a:schemeClr val="tx2">
                    <a:lumMod val="50000"/>
                  </a:schemeClr>
                </a:solidFill>
              </a:endParaRPr>
            </a:p>
          </p:txBody>
        </p:sp>
        <p:sp>
          <p:nvSpPr>
            <p:cNvPr id="21" name="文本框 20"/>
            <p:cNvSpPr txBox="1"/>
            <p:nvPr/>
          </p:nvSpPr>
          <p:spPr>
            <a:xfrm>
              <a:off x="8704421" y="3121223"/>
              <a:ext cx="2180405" cy="338554"/>
            </a:xfrm>
            <a:prstGeom prst="rect">
              <a:avLst/>
            </a:prstGeom>
            <a:noFill/>
          </p:spPr>
          <p:txBody>
            <a:bodyPr wrap="none" rtlCol="0">
              <a:spAutoFit/>
            </a:bodyPr>
            <a:lstStyle/>
            <a:p>
              <a:r>
                <a:rPr lang="en-US" altLang="zh-CN" sz="1600" spc="100" dirty="0">
                  <a:solidFill>
                    <a:schemeClr val="tx1">
                      <a:lumMod val="50000"/>
                      <a:lumOff val="50000"/>
                    </a:schemeClr>
                  </a:solidFill>
                </a:rPr>
                <a:t>Simulation analysis</a:t>
              </a:r>
              <a:endParaRPr lang="zh-CN" altLang="en-US" sz="1600" spc="100" dirty="0">
                <a:solidFill>
                  <a:schemeClr val="tx1">
                    <a:lumMod val="50000"/>
                    <a:lumOff val="50000"/>
                  </a:schemeClr>
                </a:solidFill>
              </a:endParaRPr>
            </a:p>
          </p:txBody>
        </p:sp>
      </p:grpSp>
      <p:sp>
        <p:nvSpPr>
          <p:cNvPr id="39" name="文本框 38"/>
          <p:cNvSpPr txBox="1"/>
          <p:nvPr/>
        </p:nvSpPr>
        <p:spPr>
          <a:xfrm rot="16200000">
            <a:off x="-1646906" y="2926862"/>
            <a:ext cx="5445722" cy="1446550"/>
          </a:xfrm>
          <a:prstGeom prst="rect">
            <a:avLst/>
          </a:prstGeom>
          <a:noFill/>
        </p:spPr>
        <p:txBody>
          <a:bodyPr wrap="none" rtlCol="0">
            <a:spAutoFit/>
          </a:bodyPr>
          <a:lstStyle/>
          <a:p>
            <a:r>
              <a:rPr lang="en-US" altLang="zh-CN" sz="8800" b="1" spc="50" dirty="0">
                <a:solidFill>
                  <a:schemeClr val="bg1">
                    <a:lumMod val="85000"/>
                  </a:schemeClr>
                </a:solidFill>
                <a:latin typeface="+mj-lt"/>
              </a:rPr>
              <a:t>Contents</a:t>
            </a:r>
            <a:r>
              <a:rPr lang="en-US" altLang="zh-CN" sz="8800" b="1" spc="50" dirty="0">
                <a:solidFill>
                  <a:schemeClr val="accent1"/>
                </a:solidFill>
                <a:latin typeface="+mj-lt"/>
              </a:rPr>
              <a:t>.</a:t>
            </a:r>
            <a:endParaRPr lang="zh-CN" altLang="en-US" sz="8800" b="1" spc="50" dirty="0">
              <a:solidFill>
                <a:schemeClr val="accent1"/>
              </a:solidFill>
              <a:latin typeface="+mj-lt"/>
            </a:endParaRPr>
          </a:p>
        </p:txBody>
      </p:sp>
      <p:sp>
        <p:nvSpPr>
          <p:cNvPr id="40" name="文本框 39"/>
          <p:cNvSpPr txBox="1"/>
          <p:nvPr/>
        </p:nvSpPr>
        <p:spPr>
          <a:xfrm>
            <a:off x="1116549" y="4139145"/>
            <a:ext cx="738664" cy="2246769"/>
          </a:xfrm>
          <a:prstGeom prst="rect">
            <a:avLst/>
          </a:prstGeom>
          <a:noFill/>
        </p:spPr>
        <p:txBody>
          <a:bodyPr vert="eaVert" wrap="none" rtlCol="0">
            <a:spAutoFit/>
          </a:bodyPr>
          <a:lstStyle/>
          <a:p>
            <a:r>
              <a:rPr lang="zh-CN" altLang="en-US" sz="3600" b="1" spc="600" dirty="0">
                <a:solidFill>
                  <a:schemeClr val="accent1"/>
                </a:solidFill>
              </a:rPr>
              <a:t>结构大纲</a:t>
            </a:r>
            <a:endParaRPr lang="zh-CN" altLang="en-US" sz="3600" b="1" spc="600" dirty="0">
              <a:solidFill>
                <a:schemeClr val="accent1"/>
              </a:solidFill>
            </a:endParaRPr>
          </a:p>
        </p:txBody>
      </p:sp>
      <p:grpSp>
        <p:nvGrpSpPr>
          <p:cNvPr id="5" name="组合 4"/>
          <p:cNvGrpSpPr/>
          <p:nvPr/>
        </p:nvGrpSpPr>
        <p:grpSpPr>
          <a:xfrm>
            <a:off x="10703381" y="6126091"/>
            <a:ext cx="816491" cy="108000"/>
            <a:chOff x="10703381" y="6126091"/>
            <a:chExt cx="816491" cy="108000"/>
          </a:xfrm>
        </p:grpSpPr>
        <p:sp>
          <p:nvSpPr>
            <p:cNvPr id="92" name="椭圆 91"/>
            <p:cNvSpPr/>
            <p:nvPr/>
          </p:nvSpPr>
          <p:spPr>
            <a:xfrm>
              <a:off x="10703381" y="6126091"/>
              <a:ext cx="108000" cy="10800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3" name="椭圆 92"/>
            <p:cNvSpPr/>
            <p:nvPr/>
          </p:nvSpPr>
          <p:spPr>
            <a:xfrm>
              <a:off x="10939545" y="6126091"/>
              <a:ext cx="108000" cy="10800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4" name="椭圆 93"/>
            <p:cNvSpPr/>
            <p:nvPr/>
          </p:nvSpPr>
          <p:spPr>
            <a:xfrm>
              <a:off x="11175708" y="6126091"/>
              <a:ext cx="108000" cy="10800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5" name="椭圆 94"/>
            <p:cNvSpPr/>
            <p:nvPr/>
          </p:nvSpPr>
          <p:spPr>
            <a:xfrm>
              <a:off x="11411872" y="6126091"/>
              <a:ext cx="108000" cy="10800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871538" y="1066800"/>
            <a:ext cx="10448925" cy="4953000"/>
          </a:xfrm>
          <a:prstGeom prst="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tIns="2448000" rIns="0" rtlCol="0" anchor="t" anchorCtr="0"/>
          <a:lstStyle/>
          <a:p>
            <a:pPr algn="r">
              <a:lnSpc>
                <a:spcPts val="100"/>
              </a:lnSpc>
            </a:pPr>
            <a:endParaRPr lang="zh-CN" altLang="en-US" dirty="0"/>
          </a:p>
        </p:txBody>
      </p:sp>
      <p:sp>
        <p:nvSpPr>
          <p:cNvPr id="4" name="标题 3"/>
          <p:cNvSpPr>
            <a:spLocks noGrp="1"/>
          </p:cNvSpPr>
          <p:nvPr>
            <p:ph type="title"/>
          </p:nvPr>
        </p:nvSpPr>
        <p:spPr/>
        <p:txBody>
          <a:bodyPr/>
          <a:lstStyle/>
          <a:p>
            <a:r>
              <a:rPr lang="zh-CN" altLang="en-US" dirty="0"/>
              <a:t>参考文献展示</a:t>
            </a:r>
            <a:endParaRPr lang="zh-CN" altLang="en-US" dirty="0"/>
          </a:p>
        </p:txBody>
      </p:sp>
      <p:sp>
        <p:nvSpPr>
          <p:cNvPr id="15" name="矩形 14"/>
          <p:cNvSpPr/>
          <p:nvPr/>
        </p:nvSpPr>
        <p:spPr>
          <a:xfrm>
            <a:off x="871538" y="1066800"/>
            <a:ext cx="10448925" cy="72000"/>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quotation-marks_897"/>
          <p:cNvSpPr>
            <a:spLocks noChangeAspect="1"/>
          </p:cNvSpPr>
          <p:nvPr/>
        </p:nvSpPr>
        <p:spPr bwMode="auto">
          <a:xfrm rot="10800000">
            <a:off x="9144000" y="1296727"/>
            <a:ext cx="2035064" cy="1743529"/>
          </a:xfrm>
          <a:custGeom>
            <a:avLst/>
            <a:gdLst>
              <a:gd name="connsiteX0" fmla="*/ 479725 w 558900"/>
              <a:gd name="connsiteY0" fmla="*/ 0 h 478835"/>
              <a:gd name="connsiteX1" fmla="*/ 479725 w 558900"/>
              <a:gd name="connsiteY1" fmla="*/ 133816 h 478835"/>
              <a:gd name="connsiteX2" fmla="*/ 419940 w 558900"/>
              <a:gd name="connsiteY2" fmla="*/ 217653 h 478835"/>
              <a:gd name="connsiteX3" fmla="*/ 419940 w 558900"/>
              <a:gd name="connsiteY3" fmla="*/ 259571 h 478835"/>
              <a:gd name="connsiteX4" fmla="*/ 558900 w 558900"/>
              <a:gd name="connsiteY4" fmla="*/ 259571 h 478835"/>
              <a:gd name="connsiteX5" fmla="*/ 558900 w 558900"/>
              <a:gd name="connsiteY5" fmla="*/ 478835 h 478835"/>
              <a:gd name="connsiteX6" fmla="*/ 298754 w 558900"/>
              <a:gd name="connsiteY6" fmla="*/ 478835 h 478835"/>
              <a:gd name="connsiteX7" fmla="*/ 298754 w 558900"/>
              <a:gd name="connsiteY7" fmla="*/ 259571 h 478835"/>
              <a:gd name="connsiteX8" fmla="*/ 479725 w 558900"/>
              <a:gd name="connsiteY8" fmla="*/ 0 h 478835"/>
              <a:gd name="connsiteX9" fmla="*/ 179355 w 558900"/>
              <a:gd name="connsiteY9" fmla="*/ 0 h 478835"/>
              <a:gd name="connsiteX10" fmla="*/ 179355 w 558900"/>
              <a:gd name="connsiteY10" fmla="*/ 133816 h 478835"/>
              <a:gd name="connsiteX11" fmla="*/ 119570 w 558900"/>
              <a:gd name="connsiteY11" fmla="*/ 217653 h 478835"/>
              <a:gd name="connsiteX12" fmla="*/ 119570 w 558900"/>
              <a:gd name="connsiteY12" fmla="*/ 259571 h 478835"/>
              <a:gd name="connsiteX13" fmla="*/ 260146 w 558900"/>
              <a:gd name="connsiteY13" fmla="*/ 259571 h 478835"/>
              <a:gd name="connsiteX14" fmla="*/ 260146 w 558900"/>
              <a:gd name="connsiteY14" fmla="*/ 478835 h 478835"/>
              <a:gd name="connsiteX15" fmla="*/ 0 w 558900"/>
              <a:gd name="connsiteY15" fmla="*/ 478835 h 478835"/>
              <a:gd name="connsiteX16" fmla="*/ 0 w 558900"/>
              <a:gd name="connsiteY16" fmla="*/ 259571 h 478835"/>
              <a:gd name="connsiteX17" fmla="*/ 179355 w 558900"/>
              <a:gd name="connsiteY17" fmla="*/ 0 h 47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900" h="478835">
                <a:moveTo>
                  <a:pt x="479725" y="0"/>
                </a:moveTo>
                <a:lnTo>
                  <a:pt x="479725" y="133816"/>
                </a:lnTo>
                <a:cubicBezTo>
                  <a:pt x="419940" y="133816"/>
                  <a:pt x="419940" y="145102"/>
                  <a:pt x="419940" y="217653"/>
                </a:cubicBezTo>
                <a:lnTo>
                  <a:pt x="419940" y="259571"/>
                </a:lnTo>
                <a:lnTo>
                  <a:pt x="558900" y="259571"/>
                </a:lnTo>
                <a:lnTo>
                  <a:pt x="558900" y="478835"/>
                </a:lnTo>
                <a:lnTo>
                  <a:pt x="298754" y="478835"/>
                </a:lnTo>
                <a:lnTo>
                  <a:pt x="298754" y="259571"/>
                </a:lnTo>
                <a:cubicBezTo>
                  <a:pt x="298754" y="93510"/>
                  <a:pt x="339149" y="0"/>
                  <a:pt x="479725" y="0"/>
                </a:cubicBezTo>
                <a:close/>
                <a:moveTo>
                  <a:pt x="179355" y="0"/>
                </a:moveTo>
                <a:lnTo>
                  <a:pt x="179355" y="133816"/>
                </a:lnTo>
                <a:cubicBezTo>
                  <a:pt x="119570" y="133816"/>
                  <a:pt x="119570" y="145102"/>
                  <a:pt x="119570" y="217653"/>
                </a:cubicBezTo>
                <a:lnTo>
                  <a:pt x="119570" y="259571"/>
                </a:lnTo>
                <a:lnTo>
                  <a:pt x="260146" y="259571"/>
                </a:lnTo>
                <a:lnTo>
                  <a:pt x="260146" y="478835"/>
                </a:lnTo>
                <a:lnTo>
                  <a:pt x="0" y="478835"/>
                </a:lnTo>
                <a:lnTo>
                  <a:pt x="0" y="259571"/>
                </a:lnTo>
                <a:cubicBezTo>
                  <a:pt x="0" y="93510"/>
                  <a:pt x="40395" y="0"/>
                  <a:pt x="179355" y="0"/>
                </a:cubicBezTo>
                <a:close/>
              </a:path>
            </a:pathLst>
          </a:custGeom>
          <a:solidFill>
            <a:schemeClr val="accent1">
              <a:lumMod val="20000"/>
              <a:lumOff val="80000"/>
              <a:alpha val="32000"/>
            </a:schemeClr>
          </a:solidFill>
          <a:ln>
            <a:noFill/>
          </a:ln>
        </p:spPr>
      </p:sp>
      <p:sp>
        <p:nvSpPr>
          <p:cNvPr id="7" name="矩形 6"/>
          <p:cNvSpPr/>
          <p:nvPr/>
        </p:nvSpPr>
        <p:spPr>
          <a:xfrm>
            <a:off x="1317778" y="1596000"/>
            <a:ext cx="957313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[1]张远绪,程换新,宋生建.基于改进的RBF神经网络的滚动轴承故障诊断[J].工业仪表与自动化装置,2018(06):31-34.</a:t>
            </a:r>
            <a:endParaRPr sz="1600" spc="150" dirty="0">
              <a:solidFill>
                <a:schemeClr val="tx1">
                  <a:lumMod val="65000"/>
                  <a:lumOff val="35000"/>
                </a:schemeClr>
              </a:solidFill>
            </a:endParaRPr>
          </a:p>
        </p:txBody>
      </p:sp>
      <p:sp>
        <p:nvSpPr>
          <p:cNvPr id="8" name="矩形 7"/>
          <p:cNvSpPr/>
          <p:nvPr/>
        </p:nvSpPr>
        <p:spPr>
          <a:xfrm>
            <a:off x="1317778" y="2201790"/>
            <a:ext cx="873442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[2]</a:t>
            </a:r>
            <a:r>
              <a:rPr sz="1600" spc="150" dirty="0">
                <a:solidFill>
                  <a:schemeClr val="tx1">
                    <a:lumMod val="65000"/>
                    <a:lumOff val="35000"/>
                  </a:schemeClr>
                </a:solidFill>
                <a:sym typeface="+mn-ea"/>
              </a:rPr>
              <a:t>张国庆. 基于RBF神经网络的内模控制在热电厂脱硫系统中的应用研究[D].青岛科技大学,2017.</a:t>
            </a:r>
            <a:endParaRPr sz="1600" spc="150" dirty="0">
              <a:solidFill>
                <a:schemeClr val="tx1">
                  <a:lumMod val="65000"/>
                  <a:lumOff val="35000"/>
                </a:schemeClr>
              </a:solidFill>
              <a:sym typeface="+mn-ea"/>
            </a:endParaRPr>
          </a:p>
        </p:txBody>
      </p:sp>
      <p:sp>
        <p:nvSpPr>
          <p:cNvPr id="9" name="矩形 8"/>
          <p:cNvSpPr/>
          <p:nvPr/>
        </p:nvSpPr>
        <p:spPr>
          <a:xfrm>
            <a:off x="1317778" y="4935465"/>
            <a:ext cx="873442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7</a:t>
            </a:r>
            <a:r>
              <a:rPr sz="1600" spc="150" dirty="0">
                <a:solidFill>
                  <a:schemeClr val="tx1">
                    <a:lumMod val="65000"/>
                    <a:lumOff val="35000"/>
                  </a:schemeClr>
                </a:solidFill>
              </a:rPr>
              <a:t>]庞振,徐蔚鸿.一种基于改进k-means的RBF神经网络学习方法[J].计算机工程与应用,2012,48(11):161-163+184.</a:t>
            </a:r>
            <a:endParaRPr sz="1600" spc="150" dirty="0">
              <a:solidFill>
                <a:schemeClr val="tx1">
                  <a:lumMod val="65000"/>
                  <a:lumOff val="35000"/>
                </a:schemeClr>
              </a:solidFill>
            </a:endParaRPr>
          </a:p>
        </p:txBody>
      </p:sp>
      <p:sp>
        <p:nvSpPr>
          <p:cNvPr id="10" name="矩形 9"/>
          <p:cNvSpPr/>
          <p:nvPr/>
        </p:nvSpPr>
        <p:spPr>
          <a:xfrm>
            <a:off x="1317778" y="2807580"/>
            <a:ext cx="873442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3</a:t>
            </a:r>
            <a:r>
              <a:rPr sz="1600" spc="150" dirty="0">
                <a:solidFill>
                  <a:schemeClr val="tx1">
                    <a:lumMod val="65000"/>
                    <a:lumOff val="35000"/>
                  </a:schemeClr>
                </a:solidFill>
              </a:rPr>
              <a:t>]王用鑫.基于一种改进的神经网络的RFID室内定位算法[J].科技通报,2016,32(11):179-183.</a:t>
            </a:r>
            <a:endParaRPr sz="1600" spc="150" dirty="0">
              <a:solidFill>
                <a:schemeClr val="tx1">
                  <a:lumMod val="65000"/>
                  <a:lumOff val="35000"/>
                </a:schemeClr>
              </a:solidFill>
            </a:endParaRPr>
          </a:p>
        </p:txBody>
      </p:sp>
      <p:sp>
        <p:nvSpPr>
          <p:cNvPr id="11" name="矩形 10"/>
          <p:cNvSpPr/>
          <p:nvPr/>
        </p:nvSpPr>
        <p:spPr>
          <a:xfrm>
            <a:off x="1317778" y="3413370"/>
            <a:ext cx="873442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4</a:t>
            </a:r>
            <a:r>
              <a:rPr sz="1600" spc="150" dirty="0">
                <a:solidFill>
                  <a:schemeClr val="tx1">
                    <a:lumMod val="65000"/>
                    <a:lumOff val="35000"/>
                  </a:schemeClr>
                </a:solidFill>
              </a:rPr>
              <a:t>]单亚峰,孙璐,付华,訾海.基于小波包和RBF神经网络的瓦斯传感器故障诊断[J].传感技术学报,2015,28(02):278-283.</a:t>
            </a:r>
            <a:endParaRPr sz="1600" spc="150" dirty="0">
              <a:solidFill>
                <a:schemeClr val="tx1">
                  <a:lumMod val="65000"/>
                  <a:lumOff val="35000"/>
                </a:schemeClr>
              </a:solidFill>
            </a:endParaRPr>
          </a:p>
        </p:txBody>
      </p:sp>
      <p:sp>
        <p:nvSpPr>
          <p:cNvPr id="12" name="矩形 11"/>
          <p:cNvSpPr/>
          <p:nvPr/>
        </p:nvSpPr>
        <p:spPr>
          <a:xfrm>
            <a:off x="1317778" y="4019160"/>
            <a:ext cx="8734425" cy="681355"/>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5</a:t>
            </a:r>
            <a:r>
              <a:rPr sz="1600" spc="150" dirty="0">
                <a:solidFill>
                  <a:schemeClr val="tx1">
                    <a:lumMod val="65000"/>
                    <a:lumOff val="35000"/>
                  </a:schemeClr>
                </a:solidFill>
              </a:rPr>
              <a:t>]高立,樊文欣,马学军,李瑰.基于RBF神经网络的强力旋压连杆衬套成形质量预测研究[J].锻压技术,2015,40(09):134-138.</a:t>
            </a:r>
            <a:endParaRPr sz="1600" spc="150" dirty="0">
              <a:solidFill>
                <a:schemeClr val="tx1">
                  <a:lumMod val="65000"/>
                  <a:lumOff val="35000"/>
                </a:schemeClr>
              </a:solidFill>
            </a:endParaRPr>
          </a:p>
        </p:txBody>
      </p:sp>
      <p:sp>
        <p:nvSpPr>
          <p:cNvPr id="13" name="矩形 12"/>
          <p:cNvSpPr/>
          <p:nvPr/>
        </p:nvSpPr>
        <p:spPr>
          <a:xfrm>
            <a:off x="1317778" y="4624950"/>
            <a:ext cx="8734425" cy="386080"/>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6</a:t>
            </a:r>
            <a:r>
              <a:rPr sz="1600" spc="150" dirty="0">
                <a:solidFill>
                  <a:schemeClr val="tx1">
                    <a:lumMod val="65000"/>
                    <a:lumOff val="35000"/>
                  </a:schemeClr>
                </a:solidFill>
              </a:rPr>
              <a:t>]邵洪涛. 基于改进PSO的RBF神经网络入侵检测方法研究[D].广西大学,2012.</a:t>
            </a:r>
            <a:endParaRPr sz="1600" spc="150" dirty="0">
              <a:solidFill>
                <a:schemeClr val="tx1">
                  <a:lumMod val="65000"/>
                  <a:lumOff val="35000"/>
                </a:schemeClr>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871538" y="1066800"/>
            <a:ext cx="10448925" cy="4953000"/>
          </a:xfrm>
          <a:prstGeom prst="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tIns="2448000" rIns="0" rtlCol="0" anchor="t" anchorCtr="0"/>
          <a:lstStyle/>
          <a:p>
            <a:pPr algn="r">
              <a:lnSpc>
                <a:spcPts val="100"/>
              </a:lnSpc>
            </a:pPr>
            <a:endParaRPr lang="zh-CN" altLang="en-US" dirty="0"/>
          </a:p>
        </p:txBody>
      </p:sp>
      <p:sp>
        <p:nvSpPr>
          <p:cNvPr id="4" name="标题 3"/>
          <p:cNvSpPr>
            <a:spLocks noGrp="1"/>
          </p:cNvSpPr>
          <p:nvPr>
            <p:ph type="title"/>
          </p:nvPr>
        </p:nvSpPr>
        <p:spPr/>
        <p:txBody>
          <a:bodyPr/>
          <a:lstStyle/>
          <a:p>
            <a:r>
              <a:rPr lang="zh-CN" altLang="en-US" dirty="0"/>
              <a:t>参考文献展示</a:t>
            </a:r>
            <a:endParaRPr lang="zh-CN" altLang="en-US" dirty="0"/>
          </a:p>
        </p:txBody>
      </p:sp>
      <p:sp>
        <p:nvSpPr>
          <p:cNvPr id="15" name="矩形 14"/>
          <p:cNvSpPr/>
          <p:nvPr/>
        </p:nvSpPr>
        <p:spPr>
          <a:xfrm>
            <a:off x="871538" y="1066800"/>
            <a:ext cx="10448925" cy="72000"/>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quotation-marks_897"/>
          <p:cNvSpPr>
            <a:spLocks noChangeAspect="1"/>
          </p:cNvSpPr>
          <p:nvPr/>
        </p:nvSpPr>
        <p:spPr bwMode="auto">
          <a:xfrm rot="10800000">
            <a:off x="9144000" y="1296727"/>
            <a:ext cx="2035064" cy="1743529"/>
          </a:xfrm>
          <a:custGeom>
            <a:avLst/>
            <a:gdLst>
              <a:gd name="connsiteX0" fmla="*/ 479725 w 558900"/>
              <a:gd name="connsiteY0" fmla="*/ 0 h 478835"/>
              <a:gd name="connsiteX1" fmla="*/ 479725 w 558900"/>
              <a:gd name="connsiteY1" fmla="*/ 133816 h 478835"/>
              <a:gd name="connsiteX2" fmla="*/ 419940 w 558900"/>
              <a:gd name="connsiteY2" fmla="*/ 217653 h 478835"/>
              <a:gd name="connsiteX3" fmla="*/ 419940 w 558900"/>
              <a:gd name="connsiteY3" fmla="*/ 259571 h 478835"/>
              <a:gd name="connsiteX4" fmla="*/ 558900 w 558900"/>
              <a:gd name="connsiteY4" fmla="*/ 259571 h 478835"/>
              <a:gd name="connsiteX5" fmla="*/ 558900 w 558900"/>
              <a:gd name="connsiteY5" fmla="*/ 478835 h 478835"/>
              <a:gd name="connsiteX6" fmla="*/ 298754 w 558900"/>
              <a:gd name="connsiteY6" fmla="*/ 478835 h 478835"/>
              <a:gd name="connsiteX7" fmla="*/ 298754 w 558900"/>
              <a:gd name="connsiteY7" fmla="*/ 259571 h 478835"/>
              <a:gd name="connsiteX8" fmla="*/ 479725 w 558900"/>
              <a:gd name="connsiteY8" fmla="*/ 0 h 478835"/>
              <a:gd name="connsiteX9" fmla="*/ 179355 w 558900"/>
              <a:gd name="connsiteY9" fmla="*/ 0 h 478835"/>
              <a:gd name="connsiteX10" fmla="*/ 179355 w 558900"/>
              <a:gd name="connsiteY10" fmla="*/ 133816 h 478835"/>
              <a:gd name="connsiteX11" fmla="*/ 119570 w 558900"/>
              <a:gd name="connsiteY11" fmla="*/ 217653 h 478835"/>
              <a:gd name="connsiteX12" fmla="*/ 119570 w 558900"/>
              <a:gd name="connsiteY12" fmla="*/ 259571 h 478835"/>
              <a:gd name="connsiteX13" fmla="*/ 260146 w 558900"/>
              <a:gd name="connsiteY13" fmla="*/ 259571 h 478835"/>
              <a:gd name="connsiteX14" fmla="*/ 260146 w 558900"/>
              <a:gd name="connsiteY14" fmla="*/ 478835 h 478835"/>
              <a:gd name="connsiteX15" fmla="*/ 0 w 558900"/>
              <a:gd name="connsiteY15" fmla="*/ 478835 h 478835"/>
              <a:gd name="connsiteX16" fmla="*/ 0 w 558900"/>
              <a:gd name="connsiteY16" fmla="*/ 259571 h 478835"/>
              <a:gd name="connsiteX17" fmla="*/ 179355 w 558900"/>
              <a:gd name="connsiteY17" fmla="*/ 0 h 47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900" h="478835">
                <a:moveTo>
                  <a:pt x="479725" y="0"/>
                </a:moveTo>
                <a:lnTo>
                  <a:pt x="479725" y="133816"/>
                </a:lnTo>
                <a:cubicBezTo>
                  <a:pt x="419940" y="133816"/>
                  <a:pt x="419940" y="145102"/>
                  <a:pt x="419940" y="217653"/>
                </a:cubicBezTo>
                <a:lnTo>
                  <a:pt x="419940" y="259571"/>
                </a:lnTo>
                <a:lnTo>
                  <a:pt x="558900" y="259571"/>
                </a:lnTo>
                <a:lnTo>
                  <a:pt x="558900" y="478835"/>
                </a:lnTo>
                <a:lnTo>
                  <a:pt x="298754" y="478835"/>
                </a:lnTo>
                <a:lnTo>
                  <a:pt x="298754" y="259571"/>
                </a:lnTo>
                <a:cubicBezTo>
                  <a:pt x="298754" y="93510"/>
                  <a:pt x="339149" y="0"/>
                  <a:pt x="479725" y="0"/>
                </a:cubicBezTo>
                <a:close/>
                <a:moveTo>
                  <a:pt x="179355" y="0"/>
                </a:moveTo>
                <a:lnTo>
                  <a:pt x="179355" y="133816"/>
                </a:lnTo>
                <a:cubicBezTo>
                  <a:pt x="119570" y="133816"/>
                  <a:pt x="119570" y="145102"/>
                  <a:pt x="119570" y="217653"/>
                </a:cubicBezTo>
                <a:lnTo>
                  <a:pt x="119570" y="259571"/>
                </a:lnTo>
                <a:lnTo>
                  <a:pt x="260146" y="259571"/>
                </a:lnTo>
                <a:lnTo>
                  <a:pt x="260146" y="478835"/>
                </a:lnTo>
                <a:lnTo>
                  <a:pt x="0" y="478835"/>
                </a:lnTo>
                <a:lnTo>
                  <a:pt x="0" y="259571"/>
                </a:lnTo>
                <a:cubicBezTo>
                  <a:pt x="0" y="93510"/>
                  <a:pt x="40395" y="0"/>
                  <a:pt x="179355" y="0"/>
                </a:cubicBezTo>
                <a:close/>
              </a:path>
            </a:pathLst>
          </a:custGeom>
          <a:solidFill>
            <a:schemeClr val="accent1">
              <a:lumMod val="20000"/>
              <a:lumOff val="80000"/>
              <a:alpha val="32000"/>
            </a:schemeClr>
          </a:solidFill>
          <a:ln>
            <a:noFill/>
          </a:ln>
        </p:spPr>
      </p:sp>
      <p:sp>
        <p:nvSpPr>
          <p:cNvPr id="7" name="矩形 6"/>
          <p:cNvSpPr/>
          <p:nvPr/>
        </p:nvSpPr>
        <p:spPr>
          <a:xfrm>
            <a:off x="1317778" y="1596000"/>
            <a:ext cx="9573135" cy="386080"/>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8</a:t>
            </a:r>
            <a:r>
              <a:rPr sz="1600" spc="150" dirty="0">
                <a:solidFill>
                  <a:schemeClr val="tx1">
                    <a:lumMod val="65000"/>
                    <a:lumOff val="35000"/>
                  </a:schemeClr>
                </a:solidFill>
              </a:rPr>
              <a:t>]邵洪涛,秦亮曦.多策略改进RBF神经网络入侵检测方法研究[J].微计算机信息,20</a:t>
            </a:r>
            <a:endParaRPr sz="1600" spc="150" dirty="0">
              <a:solidFill>
                <a:schemeClr val="tx1">
                  <a:lumMod val="65000"/>
                  <a:lumOff val="35000"/>
                </a:schemeClr>
              </a:solidFill>
            </a:endParaRPr>
          </a:p>
        </p:txBody>
      </p:sp>
      <p:sp>
        <p:nvSpPr>
          <p:cNvPr id="8" name="矩形 7"/>
          <p:cNvSpPr/>
          <p:nvPr/>
        </p:nvSpPr>
        <p:spPr>
          <a:xfrm>
            <a:off x="1317778" y="2038595"/>
            <a:ext cx="8734425" cy="975995"/>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9</a:t>
            </a:r>
            <a:r>
              <a:rPr sz="1600" spc="150" dirty="0">
                <a:solidFill>
                  <a:schemeClr val="tx1">
                    <a:lumMod val="65000"/>
                    <a:lumOff val="35000"/>
                  </a:schemeClr>
                </a:solidFill>
              </a:rPr>
              <a:t>]Hamidreza Asaadian,Hosein Zanbouri,Bahram Soltani Soulgani. Bitumen-water interfacial tension modeling by using subtractive clustering method[J]. Petroleum Science and Technology,2018,36(11).</a:t>
            </a:r>
            <a:endParaRPr sz="1600" spc="150" dirty="0">
              <a:solidFill>
                <a:schemeClr val="tx1">
                  <a:lumMod val="65000"/>
                  <a:lumOff val="35000"/>
                </a:schemeClr>
              </a:solidFill>
            </a:endParaRPr>
          </a:p>
        </p:txBody>
      </p:sp>
      <p:sp>
        <p:nvSpPr>
          <p:cNvPr id="11" name="矩形 10"/>
          <p:cNvSpPr/>
          <p:nvPr/>
        </p:nvSpPr>
        <p:spPr>
          <a:xfrm>
            <a:off x="1317778" y="3071105"/>
            <a:ext cx="8734425" cy="1271270"/>
          </a:xfrm>
          <a:prstGeom prst="rect">
            <a:avLst/>
          </a:prstGeom>
        </p:spPr>
        <p:txBody>
          <a:bodyPr wrap="square">
            <a:spAutoFit/>
          </a:bodyPr>
          <a:lstStyle/>
          <a:p>
            <a:pPr>
              <a:lnSpc>
                <a:spcPct val="120000"/>
              </a:lnSpc>
            </a:pPr>
            <a:r>
              <a:rPr sz="1600" spc="150" dirty="0">
                <a:solidFill>
                  <a:schemeClr val="tx1">
                    <a:lumMod val="65000"/>
                    <a:lumOff val="35000"/>
                  </a:schemeClr>
                </a:solidFill>
              </a:rPr>
              <a:t>[</a:t>
            </a:r>
            <a:r>
              <a:rPr lang="en-US" sz="1600" spc="150" dirty="0">
                <a:solidFill>
                  <a:schemeClr val="tx1">
                    <a:lumMod val="65000"/>
                    <a:lumOff val="35000"/>
                  </a:schemeClr>
                </a:solidFill>
              </a:rPr>
              <a:t>10</a:t>
            </a:r>
            <a:r>
              <a:rPr sz="1600" spc="150" dirty="0">
                <a:solidFill>
                  <a:schemeClr val="tx1">
                    <a:lumMod val="65000"/>
                    <a:lumOff val="35000"/>
                  </a:schemeClr>
                </a:solidFill>
              </a:rPr>
              <a:t>]Iriansyah Sangadji,Yozika Arvio,Indrianto. Dynamic Segmentation Of Behavior Patterns Based On Quantity Value Movement Using Fuzzy Subtractive Clustering Method[J]. Journal of Physics: Conference Series,2018,974(1).</a:t>
            </a:r>
            <a:endParaRPr sz="1600" spc="150" dirty="0">
              <a:solidFill>
                <a:schemeClr val="tx1">
                  <a:lumMod val="65000"/>
                  <a:lumOff val="35000"/>
                </a:schemeClr>
              </a:solidFill>
            </a:endParaRPr>
          </a:p>
        </p:txBody>
      </p:sp>
      <p:sp>
        <p:nvSpPr>
          <p:cNvPr id="13" name="矩形 12"/>
          <p:cNvSpPr/>
          <p:nvPr/>
        </p:nvSpPr>
        <p:spPr>
          <a:xfrm>
            <a:off x="1317778" y="4398890"/>
            <a:ext cx="8734425" cy="975995"/>
          </a:xfrm>
          <a:prstGeom prst="rect">
            <a:avLst/>
          </a:prstGeom>
        </p:spPr>
        <p:txBody>
          <a:bodyPr wrap="square">
            <a:spAutoFit/>
          </a:bodyPr>
          <a:lstStyle/>
          <a:p>
            <a:pPr>
              <a:lnSpc>
                <a:spcPct val="120000"/>
              </a:lnSpc>
            </a:pPr>
            <a:r>
              <a:rPr sz="1600" spc="150" dirty="0">
                <a:solidFill>
                  <a:schemeClr val="tx1">
                    <a:lumMod val="65000"/>
                    <a:lumOff val="35000"/>
                  </a:schemeClr>
                </a:solidFill>
              </a:rPr>
              <a:t>[1</a:t>
            </a:r>
            <a:r>
              <a:rPr lang="en-US" sz="1600" spc="150" dirty="0">
                <a:solidFill>
                  <a:schemeClr val="tx1">
                    <a:lumMod val="65000"/>
                    <a:lumOff val="35000"/>
                  </a:schemeClr>
                </a:solidFill>
              </a:rPr>
              <a:t>1</a:t>
            </a:r>
            <a:r>
              <a:rPr sz="1600" spc="150" dirty="0">
                <a:solidFill>
                  <a:schemeClr val="tx1">
                    <a:lumMod val="65000"/>
                    <a:lumOff val="35000"/>
                  </a:schemeClr>
                </a:solidFill>
              </a:rPr>
              <a:t>]Horng-Lin Shieh,Po-Lun Chang,Chien-Nan Lee. An efficient method for estimating cluster radius of subtractive clustering based on genetic algorithm[P]. ,2013.</a:t>
            </a:r>
            <a:endParaRPr sz="1600" spc="150" dirty="0">
              <a:solidFill>
                <a:schemeClr val="tx1">
                  <a:lumMod val="65000"/>
                  <a:lumOff val="35000"/>
                </a:schemeClr>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任意多边形: 形状 53"/>
          <p:cNvSpPr/>
          <p:nvPr/>
        </p:nvSpPr>
        <p:spPr>
          <a:xfrm>
            <a:off x="0" y="0"/>
            <a:ext cx="12192000" cy="4747499"/>
          </a:xfrm>
          <a:custGeom>
            <a:avLst/>
            <a:gdLst>
              <a:gd name="connsiteX0" fmla="*/ 0 w 12192000"/>
              <a:gd name="connsiteY0" fmla="*/ 0 h 4747499"/>
              <a:gd name="connsiteX1" fmla="*/ 12192000 w 12192000"/>
              <a:gd name="connsiteY1" fmla="*/ 0 h 4747499"/>
              <a:gd name="connsiteX2" fmla="*/ 12192000 w 12192000"/>
              <a:gd name="connsiteY2" fmla="*/ 926608 h 4747499"/>
              <a:gd name="connsiteX3" fmla="*/ 12192000 w 12192000"/>
              <a:gd name="connsiteY3" fmla="*/ 1114750 h 4747499"/>
              <a:gd name="connsiteX4" fmla="*/ 12192000 w 12192000"/>
              <a:gd name="connsiteY4" fmla="*/ 3749450 h 4747499"/>
              <a:gd name="connsiteX5" fmla="*/ 11920340 w 12192000"/>
              <a:gd name="connsiteY5" fmla="*/ 3852465 h 4747499"/>
              <a:gd name="connsiteX6" fmla="*/ 6096000 w 12192000"/>
              <a:gd name="connsiteY6" fmla="*/ 4747499 h 4747499"/>
              <a:gd name="connsiteX7" fmla="*/ 271660 w 12192000"/>
              <a:gd name="connsiteY7" fmla="*/ 3852465 h 4747499"/>
              <a:gd name="connsiteX8" fmla="*/ 0 w 12192000"/>
              <a:gd name="connsiteY8" fmla="*/ 3749450 h 4747499"/>
              <a:gd name="connsiteX9" fmla="*/ 0 w 12192000"/>
              <a:gd name="connsiteY9" fmla="*/ 1114750 h 4747499"/>
              <a:gd name="connsiteX10" fmla="*/ 0 w 12192000"/>
              <a:gd name="connsiteY10" fmla="*/ 926608 h 474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747499">
                <a:moveTo>
                  <a:pt x="0" y="0"/>
                </a:moveTo>
                <a:lnTo>
                  <a:pt x="12192000" y="0"/>
                </a:lnTo>
                <a:lnTo>
                  <a:pt x="12192000" y="926608"/>
                </a:lnTo>
                <a:lnTo>
                  <a:pt x="12192000" y="1114750"/>
                </a:lnTo>
                <a:lnTo>
                  <a:pt x="12192000" y="3749450"/>
                </a:lnTo>
                <a:lnTo>
                  <a:pt x="11920340" y="3852465"/>
                </a:lnTo>
                <a:cubicBezTo>
                  <a:pt x="10382026" y="4408565"/>
                  <a:pt x="8338529" y="4747499"/>
                  <a:pt x="6096000" y="4747499"/>
                </a:cubicBezTo>
                <a:cubicBezTo>
                  <a:pt x="3853472" y="4747499"/>
                  <a:pt x="1809974" y="4408565"/>
                  <a:pt x="271660" y="3852465"/>
                </a:cubicBezTo>
                <a:lnTo>
                  <a:pt x="0" y="3749450"/>
                </a:lnTo>
                <a:lnTo>
                  <a:pt x="0" y="1114750"/>
                </a:lnTo>
                <a:lnTo>
                  <a:pt x="0" y="926608"/>
                </a:lnTo>
                <a:close/>
              </a:path>
            </a:pathLst>
          </a:custGeom>
          <a:blipFill>
            <a:blip r:embed="rId1"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7" name="任意多边形: 形状 56"/>
          <p:cNvSpPr/>
          <p:nvPr/>
        </p:nvSpPr>
        <p:spPr>
          <a:xfrm>
            <a:off x="0" y="0"/>
            <a:ext cx="12192000" cy="4747499"/>
          </a:xfrm>
          <a:custGeom>
            <a:avLst/>
            <a:gdLst>
              <a:gd name="connsiteX0" fmla="*/ 0 w 12192000"/>
              <a:gd name="connsiteY0" fmla="*/ 0 h 4747499"/>
              <a:gd name="connsiteX1" fmla="*/ 12192000 w 12192000"/>
              <a:gd name="connsiteY1" fmla="*/ 0 h 4747499"/>
              <a:gd name="connsiteX2" fmla="*/ 12192000 w 12192000"/>
              <a:gd name="connsiteY2" fmla="*/ 926608 h 4747499"/>
              <a:gd name="connsiteX3" fmla="*/ 12192000 w 12192000"/>
              <a:gd name="connsiteY3" fmla="*/ 1179983 h 4747499"/>
              <a:gd name="connsiteX4" fmla="*/ 12192000 w 12192000"/>
              <a:gd name="connsiteY4" fmla="*/ 3749450 h 4747499"/>
              <a:gd name="connsiteX5" fmla="*/ 11920340 w 12192000"/>
              <a:gd name="connsiteY5" fmla="*/ 3852465 h 4747499"/>
              <a:gd name="connsiteX6" fmla="*/ 6096000 w 12192000"/>
              <a:gd name="connsiteY6" fmla="*/ 4747499 h 4747499"/>
              <a:gd name="connsiteX7" fmla="*/ 271660 w 12192000"/>
              <a:gd name="connsiteY7" fmla="*/ 3852465 h 4747499"/>
              <a:gd name="connsiteX8" fmla="*/ 0 w 12192000"/>
              <a:gd name="connsiteY8" fmla="*/ 3749450 h 4747499"/>
              <a:gd name="connsiteX9" fmla="*/ 0 w 12192000"/>
              <a:gd name="connsiteY9" fmla="*/ 1179983 h 4747499"/>
              <a:gd name="connsiteX10" fmla="*/ 0 w 12192000"/>
              <a:gd name="connsiteY10" fmla="*/ 926608 h 474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747499">
                <a:moveTo>
                  <a:pt x="0" y="0"/>
                </a:moveTo>
                <a:lnTo>
                  <a:pt x="12192000" y="0"/>
                </a:lnTo>
                <a:lnTo>
                  <a:pt x="12192000" y="926608"/>
                </a:lnTo>
                <a:lnTo>
                  <a:pt x="12192000" y="1179983"/>
                </a:lnTo>
                <a:lnTo>
                  <a:pt x="12192000" y="3749450"/>
                </a:lnTo>
                <a:lnTo>
                  <a:pt x="11920340" y="3852465"/>
                </a:lnTo>
                <a:cubicBezTo>
                  <a:pt x="10382026" y="4408565"/>
                  <a:pt x="8338529" y="4747499"/>
                  <a:pt x="6096000" y="4747499"/>
                </a:cubicBezTo>
                <a:cubicBezTo>
                  <a:pt x="3853472" y="4747499"/>
                  <a:pt x="1809974" y="4408565"/>
                  <a:pt x="271660" y="3852465"/>
                </a:cubicBezTo>
                <a:lnTo>
                  <a:pt x="0" y="3749450"/>
                </a:lnTo>
                <a:lnTo>
                  <a:pt x="0" y="1179983"/>
                </a:lnTo>
                <a:lnTo>
                  <a:pt x="0" y="926608"/>
                </a:lnTo>
                <a:close/>
              </a:path>
            </a:pathLst>
          </a:custGeom>
          <a:gradFill flip="none" rotWithShape="1">
            <a:gsLst>
              <a:gs pos="0">
                <a:schemeClr val="accent1">
                  <a:alpha val="80000"/>
                </a:schemeClr>
              </a:gs>
              <a:gs pos="100000">
                <a:schemeClr val="accent1">
                  <a:lumMod val="75000"/>
                  <a:alpha val="8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 name="文本框 1"/>
          <p:cNvSpPr txBox="1"/>
          <p:nvPr/>
        </p:nvSpPr>
        <p:spPr>
          <a:xfrm>
            <a:off x="744642" y="1588919"/>
            <a:ext cx="10702715" cy="1200329"/>
          </a:xfrm>
          <a:prstGeom prst="rect">
            <a:avLst/>
          </a:prstGeom>
          <a:noFill/>
        </p:spPr>
        <p:txBody>
          <a:bodyPr wrap="square" rtlCol="0">
            <a:spAutoFit/>
          </a:bodyPr>
          <a:lstStyle/>
          <a:p>
            <a:pPr algn="ctr"/>
            <a:r>
              <a:rPr lang="zh-CN" altLang="en-US" sz="7200" spc="300" dirty="0" smtClean="0">
                <a:solidFill>
                  <a:schemeClr val="bg1"/>
                </a:solidFill>
                <a:latin typeface="+mj-lt"/>
              </a:rPr>
              <a:t>感谢聆听</a:t>
            </a:r>
            <a:r>
              <a:rPr lang="en-US" altLang="zh-CN" sz="7200" spc="300" dirty="0" smtClean="0">
                <a:solidFill>
                  <a:schemeClr val="bg1"/>
                </a:solidFill>
                <a:latin typeface="+mj-lt"/>
              </a:rPr>
              <a:t>,</a:t>
            </a:r>
            <a:r>
              <a:rPr lang="zh-CN" altLang="en-US" sz="7200" spc="300" dirty="0" smtClean="0">
                <a:solidFill>
                  <a:schemeClr val="bg1"/>
                </a:solidFill>
                <a:latin typeface="+mj-lt"/>
              </a:rPr>
              <a:t>欢迎交流</a:t>
            </a:r>
            <a:endParaRPr lang="zh-CN" altLang="en-US" sz="7200" spc="300" dirty="0">
              <a:solidFill>
                <a:schemeClr val="bg1"/>
              </a:solidFill>
              <a:latin typeface="+mj-lt"/>
            </a:endParaRPr>
          </a:p>
        </p:txBody>
      </p:sp>
      <p:sp>
        <p:nvSpPr>
          <p:cNvPr id="49" name="矩形: 圆角 48"/>
          <p:cNvSpPr/>
          <p:nvPr/>
        </p:nvSpPr>
        <p:spPr>
          <a:xfrm>
            <a:off x="4364574" y="5480241"/>
            <a:ext cx="3439611" cy="33149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zh-CN" altLang="en-US" sz="1400" spc="300" dirty="0" smtClean="0">
                <a:solidFill>
                  <a:schemeClr val="accent1"/>
                </a:solidFill>
              </a:rPr>
              <a:t>小组成员</a:t>
            </a:r>
            <a:r>
              <a:rPr lang="zh-CN" altLang="en-US" sz="1400" spc="300" dirty="0" smtClean="0">
                <a:solidFill>
                  <a:schemeClr val="accent1"/>
                </a:solidFill>
              </a:rPr>
              <a:t>：崔荣成 蒋明喆 </a:t>
            </a:r>
            <a:r>
              <a:rPr lang="zh-CN" altLang="en-US" sz="1400" spc="300" dirty="0" smtClean="0">
                <a:solidFill>
                  <a:schemeClr val="accent1"/>
                </a:solidFill>
              </a:rPr>
              <a:t>靳文星</a:t>
            </a:r>
            <a:endParaRPr lang="zh-CN" altLang="en-US" sz="1400" spc="300" dirty="0">
              <a:solidFill>
                <a:schemeClr val="accent1"/>
              </a:solidFill>
            </a:endParaRPr>
          </a:p>
        </p:txBody>
      </p:sp>
      <p:sp>
        <p:nvSpPr>
          <p:cNvPr id="59" name="椭圆 58"/>
          <p:cNvSpPr/>
          <p:nvPr/>
        </p:nvSpPr>
        <p:spPr>
          <a:xfrm>
            <a:off x="4029640" y="5537799"/>
            <a:ext cx="220164" cy="2201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0" name="椭圆 59"/>
          <p:cNvSpPr/>
          <p:nvPr/>
        </p:nvSpPr>
        <p:spPr>
          <a:xfrm>
            <a:off x="7916176" y="5535906"/>
            <a:ext cx="220164" cy="2201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文本框 9"/>
          <p:cNvSpPr txBox="1"/>
          <p:nvPr/>
        </p:nvSpPr>
        <p:spPr>
          <a:xfrm>
            <a:off x="2493492" y="3167390"/>
            <a:ext cx="7181774" cy="523220"/>
          </a:xfrm>
          <a:prstGeom prst="rect">
            <a:avLst/>
          </a:prstGeom>
          <a:noFill/>
        </p:spPr>
        <p:txBody>
          <a:bodyPr wrap="none" rtlCol="0">
            <a:spAutoFit/>
          </a:bodyPr>
          <a:lstStyle/>
          <a:p>
            <a:pPr algn="ctr"/>
            <a:r>
              <a:rPr lang="en-US" altLang="zh-CN" sz="2800" dirty="0">
                <a:solidFill>
                  <a:schemeClr val="bg1">
                    <a:lumMod val="95000"/>
                  </a:schemeClr>
                </a:solidFill>
              </a:rPr>
              <a:t>Thank you for </a:t>
            </a:r>
            <a:r>
              <a:rPr lang="en-US" altLang="zh-CN" sz="2800" dirty="0" smtClean="0">
                <a:solidFill>
                  <a:schemeClr val="bg1">
                    <a:lumMod val="95000"/>
                  </a:schemeClr>
                </a:solidFill>
              </a:rPr>
              <a:t>listening and welcome </a:t>
            </a:r>
            <a:r>
              <a:rPr lang="en-US" altLang="zh-CN" sz="2800" dirty="0">
                <a:solidFill>
                  <a:schemeClr val="bg1">
                    <a:lumMod val="95000"/>
                  </a:schemeClr>
                </a:solidFill>
              </a:rPr>
              <a:t>to talk.</a:t>
            </a:r>
            <a:endParaRPr lang="zh-CN" altLang="en-US" sz="2800" dirty="0">
              <a:solidFill>
                <a:schemeClr val="bg1">
                  <a:lumMod val="9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5437" y="2105561"/>
            <a:ext cx="2214068" cy="2646878"/>
          </a:xfrm>
          <a:prstGeom prst="rect">
            <a:avLst/>
          </a:prstGeom>
          <a:noFill/>
        </p:spPr>
        <p:txBody>
          <a:bodyPr wrap="none" rtlCol="0">
            <a:spAutoFit/>
          </a:bodyPr>
          <a:lstStyle/>
          <a:p>
            <a:r>
              <a:rPr lang="en-US" altLang="zh-CN" sz="16600" spc="300" dirty="0" smtClean="0">
                <a:gradFill>
                  <a:gsLst>
                    <a:gs pos="0">
                      <a:schemeClr val="accent1"/>
                    </a:gs>
                    <a:gs pos="90000">
                      <a:schemeClr val="accent1">
                        <a:alpha val="0"/>
                      </a:schemeClr>
                    </a:gs>
                  </a:gsLst>
                  <a:lin ang="5400000" scaled="1"/>
                </a:gradFill>
                <a:latin typeface="Impact" panose="020B0806030902050204" pitchFamily="34" charset="0"/>
              </a:rPr>
              <a:t>01</a:t>
            </a:r>
            <a:endParaRPr lang="zh-CN" altLang="en-US" sz="166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7" name="文本框 6"/>
          <p:cNvSpPr txBox="1"/>
          <p:nvPr/>
        </p:nvSpPr>
        <p:spPr>
          <a:xfrm>
            <a:off x="4607392" y="2400894"/>
            <a:ext cx="4314001" cy="707886"/>
          </a:xfrm>
          <a:prstGeom prst="rect">
            <a:avLst/>
          </a:prstGeom>
          <a:noFill/>
        </p:spPr>
        <p:txBody>
          <a:bodyPr wrap="none" rtlCol="0">
            <a:spAutoFit/>
          </a:bodyPr>
          <a:lstStyle/>
          <a:p>
            <a:r>
              <a:rPr lang="zh-CN" altLang="en-US" sz="4000" b="1" spc="600" dirty="0">
                <a:solidFill>
                  <a:schemeClr val="tx2">
                    <a:lumMod val="50000"/>
                  </a:schemeClr>
                </a:solidFill>
              </a:rPr>
              <a:t>课题背景与概述</a:t>
            </a:r>
            <a:endParaRPr lang="zh-CN" altLang="en-US" sz="4000" b="1" spc="600" dirty="0">
              <a:solidFill>
                <a:schemeClr val="tx2">
                  <a:lumMod val="50000"/>
                </a:schemeClr>
              </a:solidFill>
            </a:endParaRPr>
          </a:p>
        </p:txBody>
      </p:sp>
      <p:sp>
        <p:nvSpPr>
          <p:cNvPr id="8" name="文本框 7"/>
          <p:cNvSpPr txBox="1"/>
          <p:nvPr/>
        </p:nvSpPr>
        <p:spPr>
          <a:xfrm>
            <a:off x="4607392" y="3775625"/>
            <a:ext cx="4620176" cy="523220"/>
          </a:xfrm>
          <a:prstGeom prst="rect">
            <a:avLst/>
          </a:prstGeom>
          <a:noFill/>
        </p:spPr>
        <p:txBody>
          <a:bodyPr wrap="none" rtlCol="0">
            <a:spAutoFit/>
          </a:bodyPr>
          <a:lstStyle/>
          <a:p>
            <a:r>
              <a:rPr lang="en-US" altLang="zh-CN" sz="2800" spc="100" dirty="0">
                <a:solidFill>
                  <a:schemeClr val="bg1">
                    <a:lumMod val="75000"/>
                  </a:schemeClr>
                </a:solidFill>
              </a:rPr>
              <a:t>Background and overview</a:t>
            </a:r>
            <a:endParaRPr lang="zh-CN" altLang="en-US" sz="2800" spc="100" dirty="0">
              <a:solidFill>
                <a:schemeClr val="bg1">
                  <a:lumMod val="75000"/>
                </a:schemeClr>
              </a:solidFill>
            </a:endParaRPr>
          </a:p>
        </p:txBody>
      </p:sp>
      <p:cxnSp>
        <p:nvCxnSpPr>
          <p:cNvPr id="10" name="直接连接符 9"/>
          <p:cNvCxnSpPr/>
          <p:nvPr/>
        </p:nvCxnSpPr>
        <p:spPr>
          <a:xfrm>
            <a:off x="3785505" y="2143125"/>
            <a:ext cx="0" cy="257175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726574" y="3432579"/>
            <a:ext cx="720000" cy="1016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0703381" y="6126091"/>
            <a:ext cx="816491" cy="108000"/>
            <a:chOff x="10703381" y="6126091"/>
            <a:chExt cx="816491" cy="108000"/>
          </a:xfrm>
        </p:grpSpPr>
        <p:sp>
          <p:nvSpPr>
            <p:cNvPr id="23" name="椭圆 22"/>
            <p:cNvSpPr/>
            <p:nvPr/>
          </p:nvSpPr>
          <p:spPr>
            <a:xfrm>
              <a:off x="10703381" y="6126091"/>
              <a:ext cx="108000" cy="108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椭圆 23"/>
            <p:cNvSpPr/>
            <p:nvPr/>
          </p:nvSpPr>
          <p:spPr>
            <a:xfrm>
              <a:off x="10939545"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a:off x="11175708"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椭圆 25"/>
            <p:cNvSpPr/>
            <p:nvPr/>
          </p:nvSpPr>
          <p:spPr>
            <a:xfrm>
              <a:off x="11411872"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变压器故障诊断</a:t>
            </a:r>
            <a:endParaRPr lang="zh-CN" altLang="en-US" dirty="0"/>
          </a:p>
        </p:txBody>
      </p:sp>
      <p:sp>
        <p:nvSpPr>
          <p:cNvPr id="3" name="矩形 2"/>
          <p:cNvSpPr/>
          <p:nvPr/>
        </p:nvSpPr>
        <p:spPr>
          <a:xfrm>
            <a:off x="2435225" y="1969115"/>
            <a:ext cx="9083675" cy="2399665"/>
          </a:xfrm>
          <a:prstGeom prst="rect">
            <a:avLst/>
          </a:prstGeom>
        </p:spPr>
        <p:txBody>
          <a:bodyPr wrap="square" lIns="0" rIns="0">
            <a:spAutoFit/>
          </a:bodyPr>
          <a:lstStyle/>
          <a:p>
            <a:pPr indent="457200" algn="just">
              <a:lnSpc>
                <a:spcPct val="150000"/>
              </a:lnSpc>
            </a:pPr>
            <a:r>
              <a:rPr lang="zh-CN" altLang="en-US" sz="2000" spc="100" dirty="0">
                <a:solidFill>
                  <a:schemeClr val="tx1">
                    <a:lumMod val="65000"/>
                    <a:lumOff val="35000"/>
                  </a:schemeClr>
                </a:solidFill>
                <a:sym typeface="+mn-ea"/>
              </a:rPr>
              <a:t>近年来，随着人工智能技术在故障诊断领域的广泛应用，各种智能技术如模糊逻辑、神经网络等方法被引入变压器的故障诊断中，并取得了一定的效果。</a:t>
            </a:r>
            <a:r>
              <a:rPr lang="zh-CN" altLang="en-US" sz="2000" spc="100" dirty="0">
                <a:solidFill>
                  <a:schemeClr val="tx1">
                    <a:lumMod val="65000"/>
                    <a:lumOff val="35000"/>
                  </a:schemeClr>
                </a:solidFill>
              </a:rPr>
              <a:t>电气预防性试验、油中溶解气体分析法等都是常见的变压器故障诊断方法。油中溶解气体分析法通过分析变压器中的溶解气体来判断变压器存在的故障，实践证明该方法是诊断变压器内部早期故障的有效方法。</a:t>
            </a:r>
            <a:endParaRPr lang="zh-CN" altLang="en-US" sz="2000" spc="100" dirty="0">
              <a:solidFill>
                <a:schemeClr val="tx1">
                  <a:lumMod val="65000"/>
                  <a:lumOff val="35000"/>
                </a:schemeClr>
              </a:solidFill>
            </a:endParaRPr>
          </a:p>
        </p:txBody>
      </p:sp>
      <p:sp>
        <p:nvSpPr>
          <p:cNvPr id="5" name="quotation-marks_897"/>
          <p:cNvSpPr>
            <a:spLocks noChangeAspect="1"/>
          </p:cNvSpPr>
          <p:nvPr/>
        </p:nvSpPr>
        <p:spPr bwMode="auto">
          <a:xfrm>
            <a:off x="666708" y="1815277"/>
            <a:ext cx="983021" cy="842197"/>
          </a:xfrm>
          <a:custGeom>
            <a:avLst/>
            <a:gdLst>
              <a:gd name="connsiteX0" fmla="*/ 479725 w 558900"/>
              <a:gd name="connsiteY0" fmla="*/ 0 h 478835"/>
              <a:gd name="connsiteX1" fmla="*/ 479725 w 558900"/>
              <a:gd name="connsiteY1" fmla="*/ 133816 h 478835"/>
              <a:gd name="connsiteX2" fmla="*/ 419940 w 558900"/>
              <a:gd name="connsiteY2" fmla="*/ 217653 h 478835"/>
              <a:gd name="connsiteX3" fmla="*/ 419940 w 558900"/>
              <a:gd name="connsiteY3" fmla="*/ 259571 h 478835"/>
              <a:gd name="connsiteX4" fmla="*/ 558900 w 558900"/>
              <a:gd name="connsiteY4" fmla="*/ 259571 h 478835"/>
              <a:gd name="connsiteX5" fmla="*/ 558900 w 558900"/>
              <a:gd name="connsiteY5" fmla="*/ 478835 h 478835"/>
              <a:gd name="connsiteX6" fmla="*/ 298754 w 558900"/>
              <a:gd name="connsiteY6" fmla="*/ 478835 h 478835"/>
              <a:gd name="connsiteX7" fmla="*/ 298754 w 558900"/>
              <a:gd name="connsiteY7" fmla="*/ 259571 h 478835"/>
              <a:gd name="connsiteX8" fmla="*/ 479725 w 558900"/>
              <a:gd name="connsiteY8" fmla="*/ 0 h 478835"/>
              <a:gd name="connsiteX9" fmla="*/ 179355 w 558900"/>
              <a:gd name="connsiteY9" fmla="*/ 0 h 478835"/>
              <a:gd name="connsiteX10" fmla="*/ 179355 w 558900"/>
              <a:gd name="connsiteY10" fmla="*/ 133816 h 478835"/>
              <a:gd name="connsiteX11" fmla="*/ 119570 w 558900"/>
              <a:gd name="connsiteY11" fmla="*/ 217653 h 478835"/>
              <a:gd name="connsiteX12" fmla="*/ 119570 w 558900"/>
              <a:gd name="connsiteY12" fmla="*/ 259571 h 478835"/>
              <a:gd name="connsiteX13" fmla="*/ 260146 w 558900"/>
              <a:gd name="connsiteY13" fmla="*/ 259571 h 478835"/>
              <a:gd name="connsiteX14" fmla="*/ 260146 w 558900"/>
              <a:gd name="connsiteY14" fmla="*/ 478835 h 478835"/>
              <a:gd name="connsiteX15" fmla="*/ 0 w 558900"/>
              <a:gd name="connsiteY15" fmla="*/ 478835 h 478835"/>
              <a:gd name="connsiteX16" fmla="*/ 0 w 558900"/>
              <a:gd name="connsiteY16" fmla="*/ 259571 h 478835"/>
              <a:gd name="connsiteX17" fmla="*/ 179355 w 558900"/>
              <a:gd name="connsiteY17" fmla="*/ 0 h 47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900" h="478835">
                <a:moveTo>
                  <a:pt x="479725" y="0"/>
                </a:moveTo>
                <a:lnTo>
                  <a:pt x="479725" y="133816"/>
                </a:lnTo>
                <a:cubicBezTo>
                  <a:pt x="419940" y="133816"/>
                  <a:pt x="419940" y="145102"/>
                  <a:pt x="419940" y="217653"/>
                </a:cubicBezTo>
                <a:lnTo>
                  <a:pt x="419940" y="259571"/>
                </a:lnTo>
                <a:lnTo>
                  <a:pt x="558900" y="259571"/>
                </a:lnTo>
                <a:lnTo>
                  <a:pt x="558900" y="478835"/>
                </a:lnTo>
                <a:lnTo>
                  <a:pt x="298754" y="478835"/>
                </a:lnTo>
                <a:lnTo>
                  <a:pt x="298754" y="259571"/>
                </a:lnTo>
                <a:cubicBezTo>
                  <a:pt x="298754" y="93510"/>
                  <a:pt x="339149" y="0"/>
                  <a:pt x="479725" y="0"/>
                </a:cubicBezTo>
                <a:close/>
                <a:moveTo>
                  <a:pt x="179355" y="0"/>
                </a:moveTo>
                <a:lnTo>
                  <a:pt x="179355" y="133816"/>
                </a:lnTo>
                <a:cubicBezTo>
                  <a:pt x="119570" y="133816"/>
                  <a:pt x="119570" y="145102"/>
                  <a:pt x="119570" y="217653"/>
                </a:cubicBezTo>
                <a:lnTo>
                  <a:pt x="119570" y="259571"/>
                </a:lnTo>
                <a:lnTo>
                  <a:pt x="260146" y="259571"/>
                </a:lnTo>
                <a:lnTo>
                  <a:pt x="260146" y="478835"/>
                </a:lnTo>
                <a:lnTo>
                  <a:pt x="0" y="478835"/>
                </a:lnTo>
                <a:lnTo>
                  <a:pt x="0" y="259571"/>
                </a:lnTo>
                <a:cubicBezTo>
                  <a:pt x="0" y="93510"/>
                  <a:pt x="40395" y="0"/>
                  <a:pt x="179355" y="0"/>
                </a:cubicBezTo>
                <a:close/>
              </a:path>
            </a:pathLst>
          </a:custGeom>
          <a:solidFill>
            <a:schemeClr val="accent1">
              <a:lumMod val="20000"/>
              <a:lumOff val="80000"/>
            </a:schemeClr>
          </a:solidFill>
          <a:ln>
            <a:noFill/>
          </a:ln>
        </p:spPr>
      </p:sp>
      <p:sp>
        <p:nvSpPr>
          <p:cNvPr id="6" name="矩形 5"/>
          <p:cNvSpPr/>
          <p:nvPr/>
        </p:nvSpPr>
        <p:spPr>
          <a:xfrm>
            <a:off x="2435224" y="4499999"/>
            <a:ext cx="9083675" cy="72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三比值法原理</a:t>
            </a:r>
            <a:endParaRPr lang="zh-CN" altLang="en-US" dirty="0"/>
          </a:p>
        </p:txBody>
      </p:sp>
      <p:sp>
        <p:nvSpPr>
          <p:cNvPr id="3" name="矩形 2"/>
          <p:cNvSpPr/>
          <p:nvPr/>
        </p:nvSpPr>
        <p:spPr>
          <a:xfrm>
            <a:off x="3343702" y="2272690"/>
            <a:ext cx="8175198" cy="2686309"/>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lIns="3600000" tIns="36000" rIns="540000" bIns="36000" rtlCol="0" anchor="ctr"/>
          <a:lstStyle/>
          <a:p>
            <a:pPr indent="457200" algn="just">
              <a:lnSpc>
                <a:spcPct val="150000"/>
              </a:lnSpc>
            </a:pPr>
            <a:r>
              <a:rPr lang="zh-CN" altLang="en-US" dirty="0" smtClean="0">
                <a:solidFill>
                  <a:srgbClr val="262626"/>
                </a:solidFill>
              </a:rPr>
              <a:t>根据</a:t>
            </a:r>
            <a:r>
              <a:rPr lang="zh-CN" altLang="en-US" dirty="0">
                <a:solidFill>
                  <a:srgbClr val="262626"/>
                </a:solidFill>
              </a:rPr>
              <a:t>充油电气设备内油、绝缘在故障下裂解产生气体组分含量的相对浓度与温度的相互依赖关系，从</a:t>
            </a:r>
            <a:r>
              <a:rPr lang="en-US" altLang="zh-CN" dirty="0">
                <a:solidFill>
                  <a:srgbClr val="262626"/>
                </a:solidFill>
              </a:rPr>
              <a:t>5</a:t>
            </a:r>
            <a:r>
              <a:rPr lang="zh-CN" altLang="en-US" dirty="0">
                <a:solidFill>
                  <a:srgbClr val="262626"/>
                </a:solidFill>
              </a:rPr>
              <a:t>种特征气体中选取两种溶解度和扩散系数相近的气体组成三对比值，以不同的编码表示。</a:t>
            </a:r>
            <a:endParaRPr lang="zh-CN" altLang="en-US" dirty="0">
              <a:solidFill>
                <a:srgbClr val="262626"/>
              </a:solidFill>
            </a:endParaRPr>
          </a:p>
          <a:p>
            <a:pPr indent="457200" algn="just">
              <a:lnSpc>
                <a:spcPct val="150000"/>
              </a:lnSpc>
            </a:pPr>
            <a:endParaRPr lang="zh-CN" altLang="en-US" spc="100" dirty="0">
              <a:solidFill>
                <a:schemeClr val="tx1">
                  <a:lumMod val="65000"/>
                  <a:lumOff val="35000"/>
                </a:schemeClr>
              </a:solidFill>
            </a:endParaRPr>
          </a:p>
        </p:txBody>
      </p:sp>
      <p:pic>
        <p:nvPicPr>
          <p:cNvPr id="6" name="Picture 2"/>
          <p:cNvPicPr>
            <a:picLocks noChangeAspect="1" noChangeArrowheads="1"/>
          </p:cNvPicPr>
          <p:nvPr/>
        </p:nvPicPr>
        <p:blipFill rotWithShape="1">
          <a:blip r:embed="rId1" cstate="print"/>
          <a:srcRect t="2184" b="2922"/>
          <a:stretch>
            <a:fillRect/>
          </a:stretch>
        </p:blipFill>
        <p:spPr bwMode="auto">
          <a:xfrm>
            <a:off x="878764" y="2398593"/>
            <a:ext cx="5800725" cy="20608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5437" y="2105561"/>
            <a:ext cx="2472152" cy="2646878"/>
          </a:xfrm>
          <a:prstGeom prst="rect">
            <a:avLst/>
          </a:prstGeom>
          <a:noFill/>
        </p:spPr>
        <p:txBody>
          <a:bodyPr wrap="none" rtlCol="0">
            <a:spAutoFit/>
          </a:bodyPr>
          <a:lstStyle/>
          <a:p>
            <a:r>
              <a:rPr lang="en-US" altLang="zh-CN" sz="16600" spc="300" dirty="0" smtClean="0">
                <a:gradFill>
                  <a:gsLst>
                    <a:gs pos="0">
                      <a:schemeClr val="accent1"/>
                    </a:gs>
                    <a:gs pos="90000">
                      <a:schemeClr val="accent1">
                        <a:alpha val="0"/>
                      </a:schemeClr>
                    </a:gs>
                  </a:gsLst>
                  <a:lin ang="5400000" scaled="1"/>
                </a:gradFill>
                <a:latin typeface="Impact" panose="020B0806030902050204" pitchFamily="34" charset="0"/>
              </a:rPr>
              <a:t>02</a:t>
            </a:r>
            <a:endParaRPr lang="zh-CN" altLang="en-US" sz="166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7" name="文本框 6"/>
          <p:cNvSpPr txBox="1"/>
          <p:nvPr/>
        </p:nvSpPr>
        <p:spPr>
          <a:xfrm>
            <a:off x="4607392" y="2400894"/>
            <a:ext cx="4314001" cy="707886"/>
          </a:xfrm>
          <a:prstGeom prst="rect">
            <a:avLst/>
          </a:prstGeom>
          <a:noFill/>
        </p:spPr>
        <p:txBody>
          <a:bodyPr wrap="none" rtlCol="0">
            <a:spAutoFit/>
          </a:bodyPr>
          <a:lstStyle/>
          <a:p>
            <a:r>
              <a:rPr lang="zh-CN" altLang="en-US" sz="4000" b="1" spc="600" dirty="0">
                <a:solidFill>
                  <a:schemeClr val="tx2">
                    <a:lumMod val="50000"/>
                  </a:schemeClr>
                </a:solidFill>
              </a:rPr>
              <a:t>历史方法及问题</a:t>
            </a:r>
            <a:endParaRPr lang="zh-CN" altLang="en-US" sz="4000" b="1" spc="600" dirty="0">
              <a:solidFill>
                <a:schemeClr val="tx2">
                  <a:lumMod val="50000"/>
                </a:schemeClr>
              </a:solidFill>
            </a:endParaRPr>
          </a:p>
        </p:txBody>
      </p:sp>
      <p:sp>
        <p:nvSpPr>
          <p:cNvPr id="8" name="文本框 7"/>
          <p:cNvSpPr txBox="1"/>
          <p:nvPr/>
        </p:nvSpPr>
        <p:spPr>
          <a:xfrm>
            <a:off x="4607392" y="3775625"/>
            <a:ext cx="5742278" cy="523220"/>
          </a:xfrm>
          <a:prstGeom prst="rect">
            <a:avLst/>
          </a:prstGeom>
          <a:noFill/>
        </p:spPr>
        <p:txBody>
          <a:bodyPr wrap="none" rtlCol="0">
            <a:spAutoFit/>
          </a:bodyPr>
          <a:lstStyle/>
          <a:p>
            <a:r>
              <a:rPr lang="en-US" altLang="zh-CN" sz="2800" spc="100" dirty="0">
                <a:solidFill>
                  <a:schemeClr val="bg1">
                    <a:lumMod val="75000"/>
                  </a:schemeClr>
                </a:solidFill>
              </a:rPr>
              <a:t>Historical method and problems </a:t>
            </a:r>
            <a:endParaRPr lang="en-US" altLang="zh-CN" sz="2800" spc="100" dirty="0">
              <a:solidFill>
                <a:schemeClr val="bg1">
                  <a:lumMod val="75000"/>
                </a:schemeClr>
              </a:solidFill>
            </a:endParaRPr>
          </a:p>
        </p:txBody>
      </p:sp>
      <p:cxnSp>
        <p:nvCxnSpPr>
          <p:cNvPr id="10" name="直接连接符 9"/>
          <p:cNvCxnSpPr/>
          <p:nvPr/>
        </p:nvCxnSpPr>
        <p:spPr>
          <a:xfrm>
            <a:off x="3785505" y="2143125"/>
            <a:ext cx="0" cy="257175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726574" y="3432579"/>
            <a:ext cx="720000" cy="1016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0703381" y="6126091"/>
            <a:ext cx="816491" cy="108000"/>
            <a:chOff x="10703381" y="6126091"/>
            <a:chExt cx="816491" cy="108000"/>
          </a:xfrm>
        </p:grpSpPr>
        <p:sp>
          <p:nvSpPr>
            <p:cNvPr id="23" name="椭圆 22"/>
            <p:cNvSpPr/>
            <p:nvPr/>
          </p:nvSpPr>
          <p:spPr>
            <a:xfrm>
              <a:off x="10703381"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椭圆 23"/>
            <p:cNvSpPr/>
            <p:nvPr/>
          </p:nvSpPr>
          <p:spPr>
            <a:xfrm>
              <a:off x="10939545" y="6126091"/>
              <a:ext cx="108000" cy="108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a:off x="11175708"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椭圆 25"/>
            <p:cNvSpPr/>
            <p:nvPr/>
          </p:nvSpPr>
          <p:spPr>
            <a:xfrm>
              <a:off x="11411872"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故障诊断方法</a:t>
            </a:r>
            <a:endParaRPr lang="zh-CN" altLang="en-US" dirty="0"/>
          </a:p>
        </p:txBody>
      </p:sp>
      <p:sp>
        <p:nvSpPr>
          <p:cNvPr id="3" name="矩形: 圆角 2"/>
          <p:cNvSpPr/>
          <p:nvPr/>
        </p:nvSpPr>
        <p:spPr>
          <a:xfrm>
            <a:off x="4863884" y="1520210"/>
            <a:ext cx="2464231" cy="52322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t>故障诊断方法</a:t>
            </a:r>
            <a:endParaRPr lang="zh-CN" altLang="en-US" sz="2000" b="1" dirty="0"/>
          </a:p>
        </p:txBody>
      </p:sp>
      <p:sp>
        <p:nvSpPr>
          <p:cNvPr id="17" name="椭圆 16"/>
          <p:cNvSpPr/>
          <p:nvPr/>
        </p:nvSpPr>
        <p:spPr>
          <a:xfrm>
            <a:off x="2643082" y="2853000"/>
            <a:ext cx="576000" cy="576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9004015" y="2853000"/>
            <a:ext cx="576000" cy="576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5742061" y="4541002"/>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7" name="文本框 36"/>
          <p:cNvSpPr txBox="1"/>
          <p:nvPr/>
        </p:nvSpPr>
        <p:spPr>
          <a:xfrm>
            <a:off x="4987676" y="5176046"/>
            <a:ext cx="1927840"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组合贝叶斯网络</a:t>
            </a:r>
            <a:endParaRPr lang="en-US" altLang="zh-CN" sz="1600" spc="100" dirty="0">
              <a:solidFill>
                <a:schemeClr val="tx1">
                  <a:lumMod val="65000"/>
                  <a:lumOff val="35000"/>
                </a:schemeClr>
              </a:solidFill>
            </a:endParaRPr>
          </a:p>
        </p:txBody>
      </p:sp>
      <p:sp>
        <p:nvSpPr>
          <p:cNvPr id="39" name="椭圆 38"/>
          <p:cNvSpPr/>
          <p:nvPr/>
        </p:nvSpPr>
        <p:spPr>
          <a:xfrm>
            <a:off x="8284442" y="4541002"/>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0" name="文本框 39"/>
          <p:cNvSpPr txBox="1"/>
          <p:nvPr/>
        </p:nvSpPr>
        <p:spPr>
          <a:xfrm>
            <a:off x="9968648" y="5182175"/>
            <a:ext cx="2103873" cy="1008791"/>
          </a:xfrm>
          <a:prstGeom prst="rect">
            <a:avLst/>
          </a:prstGeom>
          <a:noFill/>
        </p:spPr>
        <p:txBody>
          <a:bodyPr wrap="square" lIns="0" tIns="0" rIns="0" bIns="0" rtlCol="0">
            <a:noAutofit/>
          </a:bodyPr>
          <a:lstStyle/>
          <a:p>
            <a:pPr algn="ctr">
              <a:lnSpc>
                <a:spcPct val="150000"/>
              </a:lnSpc>
            </a:pPr>
            <a:r>
              <a:rPr lang="zh-CN" altLang="en-US" sz="1600" spc="100" dirty="0" smtClean="0">
                <a:solidFill>
                  <a:schemeClr val="tx1">
                    <a:lumMod val="65000"/>
                    <a:lumOff val="35000"/>
                  </a:schemeClr>
                </a:solidFill>
              </a:rPr>
              <a:t>反向传播神经网络</a:t>
            </a:r>
            <a:endParaRPr lang="en-US" altLang="zh-CN" sz="1600" spc="100" dirty="0">
              <a:solidFill>
                <a:schemeClr val="tx1">
                  <a:lumMod val="65000"/>
                  <a:lumOff val="35000"/>
                </a:schemeClr>
              </a:solidFill>
            </a:endParaRPr>
          </a:p>
        </p:txBody>
      </p:sp>
      <p:sp>
        <p:nvSpPr>
          <p:cNvPr id="42" name="椭圆 41"/>
          <p:cNvSpPr/>
          <p:nvPr/>
        </p:nvSpPr>
        <p:spPr>
          <a:xfrm>
            <a:off x="10815534" y="4541002"/>
            <a:ext cx="432000" cy="4320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3" name="文本框 42"/>
          <p:cNvSpPr txBox="1"/>
          <p:nvPr/>
        </p:nvSpPr>
        <p:spPr>
          <a:xfrm>
            <a:off x="7217488" y="5182176"/>
            <a:ext cx="2461459" cy="1008791"/>
          </a:xfrm>
          <a:prstGeom prst="rect">
            <a:avLst/>
          </a:prstGeom>
          <a:noFill/>
        </p:spPr>
        <p:txBody>
          <a:bodyPr wrap="square" lIns="0" tIns="0" rIns="0" bIns="0" rtlCol="0">
            <a:noAutofit/>
          </a:bodyPr>
          <a:lstStyle/>
          <a:p>
            <a:pPr algn="ctr">
              <a:lnSpc>
                <a:spcPct val="150000"/>
              </a:lnSpc>
            </a:pPr>
            <a:r>
              <a:rPr lang="zh-CN" altLang="en-US" sz="1600" spc="100" dirty="0">
                <a:solidFill>
                  <a:schemeClr val="tx1">
                    <a:lumMod val="65000"/>
                    <a:lumOff val="35000"/>
                  </a:schemeClr>
                </a:solidFill>
              </a:rPr>
              <a:t>基于</a:t>
            </a:r>
            <a:r>
              <a:rPr lang="zh-CN" altLang="en-US" sz="1600" spc="100" dirty="0" smtClean="0">
                <a:solidFill>
                  <a:schemeClr val="tx1">
                    <a:lumMod val="65000"/>
                    <a:lumOff val="35000"/>
                  </a:schemeClr>
                </a:solidFill>
              </a:rPr>
              <a:t>粗糙</a:t>
            </a:r>
            <a:r>
              <a:rPr lang="zh-CN" altLang="en-US" sz="1600" spc="100" dirty="0">
                <a:solidFill>
                  <a:schemeClr val="tx1">
                    <a:lumMod val="65000"/>
                    <a:lumOff val="35000"/>
                  </a:schemeClr>
                </a:solidFill>
              </a:rPr>
              <a:t>集</a:t>
            </a:r>
            <a:r>
              <a:rPr lang="zh-CN" altLang="en-US" sz="1600" spc="100" dirty="0" smtClean="0">
                <a:solidFill>
                  <a:schemeClr val="tx1">
                    <a:lumMod val="65000"/>
                    <a:lumOff val="35000"/>
                  </a:schemeClr>
                </a:solidFill>
              </a:rPr>
              <a:t>理论简化网络</a:t>
            </a:r>
            <a:endParaRPr lang="en-US" altLang="zh-CN" sz="1600" spc="100" dirty="0">
              <a:solidFill>
                <a:schemeClr val="tx1">
                  <a:lumMod val="65000"/>
                  <a:lumOff val="35000"/>
                </a:schemeClr>
              </a:solidFill>
            </a:endParaRPr>
          </a:p>
        </p:txBody>
      </p:sp>
      <p:sp>
        <p:nvSpPr>
          <p:cNvPr id="7" name="文本框 6"/>
          <p:cNvSpPr txBox="1"/>
          <p:nvPr/>
        </p:nvSpPr>
        <p:spPr>
          <a:xfrm>
            <a:off x="2325787" y="3486443"/>
            <a:ext cx="1210589" cy="400110"/>
          </a:xfrm>
          <a:prstGeom prst="rect">
            <a:avLst/>
          </a:prstGeom>
          <a:noFill/>
        </p:spPr>
        <p:txBody>
          <a:bodyPr wrap="none" rtlCol="0">
            <a:spAutoFit/>
          </a:bodyPr>
          <a:lstStyle/>
          <a:p>
            <a:pPr algn="ctr"/>
            <a:r>
              <a:rPr lang="zh-CN" altLang="en-US" sz="2000" b="1" dirty="0">
                <a:solidFill>
                  <a:schemeClr val="accent1"/>
                </a:solidFill>
              </a:rPr>
              <a:t>三比值法</a:t>
            </a:r>
            <a:endParaRPr lang="zh-CN" altLang="en-US" sz="2000" b="1" dirty="0">
              <a:solidFill>
                <a:schemeClr val="accent1"/>
              </a:solidFill>
            </a:endParaRPr>
          </a:p>
        </p:txBody>
      </p:sp>
      <p:sp>
        <p:nvSpPr>
          <p:cNvPr id="45" name="文本框 44"/>
          <p:cNvSpPr txBox="1"/>
          <p:nvPr/>
        </p:nvSpPr>
        <p:spPr>
          <a:xfrm>
            <a:off x="8289202" y="3486443"/>
            <a:ext cx="1980029" cy="400110"/>
          </a:xfrm>
          <a:prstGeom prst="rect">
            <a:avLst/>
          </a:prstGeom>
          <a:noFill/>
        </p:spPr>
        <p:txBody>
          <a:bodyPr wrap="none" rtlCol="0">
            <a:spAutoFit/>
          </a:bodyPr>
          <a:lstStyle/>
          <a:p>
            <a:pPr algn="ctr"/>
            <a:r>
              <a:rPr lang="zh-CN" altLang="en-US" sz="2000" b="1" dirty="0" smtClean="0">
                <a:solidFill>
                  <a:schemeClr val="accent1"/>
                </a:solidFill>
              </a:rPr>
              <a:t>人工智能诊断法</a:t>
            </a:r>
            <a:endParaRPr lang="zh-CN" altLang="en-US" sz="2000" b="1" dirty="0">
              <a:solidFill>
                <a:schemeClr val="accent1"/>
              </a:solidFill>
            </a:endParaRPr>
          </a:p>
        </p:txBody>
      </p:sp>
      <p:sp>
        <p:nvSpPr>
          <p:cNvPr id="46" name="右大括号 45"/>
          <p:cNvSpPr/>
          <p:nvPr/>
        </p:nvSpPr>
        <p:spPr>
          <a:xfrm rot="16200000">
            <a:off x="8291155" y="1627232"/>
            <a:ext cx="369332" cy="5088873"/>
          </a:xfrm>
          <a:prstGeom prst="rightBrace">
            <a:avLst>
              <a:gd name="adj1" fmla="val 50000"/>
              <a:gd name="adj2" fmla="val 65509"/>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75000"/>
                  <a:lumOff val="25000"/>
                </a:schemeClr>
              </a:solidFill>
            </a:endParaRPr>
          </a:p>
        </p:txBody>
      </p:sp>
      <p:sp>
        <p:nvSpPr>
          <p:cNvPr id="48" name="右大括号 47"/>
          <p:cNvSpPr/>
          <p:nvPr/>
        </p:nvSpPr>
        <p:spPr>
          <a:xfrm rot="16200000">
            <a:off x="5911334" y="-304282"/>
            <a:ext cx="369332" cy="5662385"/>
          </a:xfrm>
          <a:prstGeom prst="rightBrace">
            <a:avLst>
              <a:gd name="adj1" fmla="val 50000"/>
              <a:gd name="adj2"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cxnSp>
        <p:nvCxnSpPr>
          <p:cNvPr id="49" name="直接连接符 48"/>
          <p:cNvCxnSpPr/>
          <p:nvPr/>
        </p:nvCxnSpPr>
        <p:spPr>
          <a:xfrm>
            <a:off x="6106026" y="2255993"/>
            <a:ext cx="0" cy="432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0" name="growth_304631"/>
          <p:cNvSpPr>
            <a:spLocks noChangeAspect="1"/>
          </p:cNvSpPr>
          <p:nvPr/>
        </p:nvSpPr>
        <p:spPr bwMode="auto">
          <a:xfrm>
            <a:off x="2735118" y="3026098"/>
            <a:ext cx="391928" cy="229804"/>
          </a:xfrm>
          <a:custGeom>
            <a:avLst/>
            <a:gdLst>
              <a:gd name="T0" fmla="*/ 263525 w 607614"/>
              <a:gd name="T1" fmla="*/ 263525 w 607614"/>
              <a:gd name="T2" fmla="*/ 485433 h 606761"/>
              <a:gd name="T3" fmla="*/ 485433 h 606761"/>
              <a:gd name="T4" fmla="*/ 485433 h 606761"/>
              <a:gd name="T5" fmla="*/ 485433 h 606761"/>
              <a:gd name="T6" fmla="*/ 485433 h 606761"/>
              <a:gd name="T7" fmla="*/ 485433 h 606761"/>
              <a:gd name="T8" fmla="*/ 485433 h 606761"/>
              <a:gd name="T9" fmla="*/ 485433 h 606761"/>
              <a:gd name="T10" fmla="*/ 485433 h 606761"/>
              <a:gd name="T11" fmla="*/ 485433 h 606761"/>
              <a:gd name="T12" fmla="*/ 485433 h 606761"/>
              <a:gd name="T13" fmla="*/ 485433 h 606761"/>
              <a:gd name="T14" fmla="*/ 485433 h 606761"/>
              <a:gd name="T15" fmla="*/ 485433 h 606761"/>
              <a:gd name="T16" fmla="*/ 485433 h 606761"/>
              <a:gd name="T17" fmla="*/ 485433 h 606761"/>
              <a:gd name="T18" fmla="*/ 485433 h 606761"/>
              <a:gd name="T19" fmla="*/ 485433 h 606761"/>
              <a:gd name="T20" fmla="*/ 485433 h 606761"/>
              <a:gd name="T21" fmla="*/ 485433 h 606761"/>
              <a:gd name="T22" fmla="*/ 485433 h 606761"/>
              <a:gd name="T23" fmla="*/ 485433 h 606761"/>
              <a:gd name="T24" fmla="*/ 485433 h 606761"/>
              <a:gd name="T25" fmla="*/ 485433 h 606761"/>
              <a:gd name="T26" fmla="*/ 485433 h 606761"/>
              <a:gd name="T27" fmla="*/ 485433 h 606761"/>
              <a:gd name="T28" fmla="*/ 485433 h 606761"/>
              <a:gd name="T29" fmla="*/ 485433 h 606761"/>
              <a:gd name="T30" fmla="*/ 485433 h 606761"/>
              <a:gd name="T31" fmla="*/ 485433 h 606761"/>
              <a:gd name="T32" fmla="*/ 485433 h 606761"/>
              <a:gd name="T33" fmla="*/ 485433 h 606761"/>
              <a:gd name="T34" fmla="*/ 485433 h 606761"/>
              <a:gd name="T35" fmla="*/ 485433 h 606761"/>
              <a:gd name="T36" fmla="*/ 485433 h 606761"/>
              <a:gd name="T37" fmla="*/ 485433 h 606761"/>
              <a:gd name="T38" fmla="*/ 485433 h 606761"/>
              <a:gd name="T39" fmla="*/ 485433 h 606761"/>
              <a:gd name="T40" fmla="*/ 485433 h 606761"/>
              <a:gd name="T41" fmla="*/ 485433 h 606761"/>
              <a:gd name="T42" fmla="*/ 485433 h 606761"/>
              <a:gd name="T43" fmla="*/ 485433 h 606761"/>
              <a:gd name="T44" fmla="*/ 485433 h 606761"/>
              <a:gd name="T45" fmla="*/ 485433 h 606761"/>
              <a:gd name="T46" fmla="*/ 485433 h 606761"/>
              <a:gd name="T47" fmla="*/ 485433 h 606761"/>
              <a:gd name="T48" fmla="*/ 485433 h 606761"/>
              <a:gd name="T49" fmla="*/ 485433 h 606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27" h="4009">
                <a:moveTo>
                  <a:pt x="6028" y="0"/>
                </a:moveTo>
                <a:cubicBezTo>
                  <a:pt x="5587" y="0"/>
                  <a:pt x="5229" y="358"/>
                  <a:pt x="5229" y="799"/>
                </a:cubicBezTo>
                <a:cubicBezTo>
                  <a:pt x="5229" y="985"/>
                  <a:pt x="5293" y="1157"/>
                  <a:pt x="5401" y="1293"/>
                </a:cubicBezTo>
                <a:lnTo>
                  <a:pt x="4559" y="2460"/>
                </a:lnTo>
                <a:cubicBezTo>
                  <a:pt x="4387" y="2396"/>
                  <a:pt x="4191" y="2393"/>
                  <a:pt x="4010" y="2460"/>
                </a:cubicBezTo>
                <a:lnTo>
                  <a:pt x="3169" y="1293"/>
                </a:lnTo>
                <a:cubicBezTo>
                  <a:pt x="3276" y="1157"/>
                  <a:pt x="3341" y="985"/>
                  <a:pt x="3341" y="799"/>
                </a:cubicBezTo>
                <a:cubicBezTo>
                  <a:pt x="3341" y="358"/>
                  <a:pt x="2982" y="0"/>
                  <a:pt x="2542" y="0"/>
                </a:cubicBezTo>
                <a:cubicBezTo>
                  <a:pt x="2101" y="0"/>
                  <a:pt x="1743" y="358"/>
                  <a:pt x="1743" y="799"/>
                </a:cubicBezTo>
                <a:cubicBezTo>
                  <a:pt x="1743" y="985"/>
                  <a:pt x="1807" y="1157"/>
                  <a:pt x="1915" y="1293"/>
                </a:cubicBezTo>
                <a:lnTo>
                  <a:pt x="1073" y="2460"/>
                </a:lnTo>
                <a:cubicBezTo>
                  <a:pt x="554" y="2269"/>
                  <a:pt x="0" y="2656"/>
                  <a:pt x="0" y="3210"/>
                </a:cubicBezTo>
                <a:cubicBezTo>
                  <a:pt x="0" y="3650"/>
                  <a:pt x="358" y="4009"/>
                  <a:pt x="799" y="4009"/>
                </a:cubicBezTo>
                <a:cubicBezTo>
                  <a:pt x="1239" y="4009"/>
                  <a:pt x="1598" y="3650"/>
                  <a:pt x="1598" y="3210"/>
                </a:cubicBezTo>
                <a:cubicBezTo>
                  <a:pt x="1598" y="3023"/>
                  <a:pt x="1533" y="2852"/>
                  <a:pt x="1426" y="2716"/>
                </a:cubicBezTo>
                <a:lnTo>
                  <a:pt x="2267" y="1549"/>
                </a:lnTo>
                <a:cubicBezTo>
                  <a:pt x="2439" y="1612"/>
                  <a:pt x="2635" y="1615"/>
                  <a:pt x="2816" y="1549"/>
                </a:cubicBezTo>
                <a:lnTo>
                  <a:pt x="3658" y="2716"/>
                </a:lnTo>
                <a:cubicBezTo>
                  <a:pt x="3550" y="2852"/>
                  <a:pt x="3486" y="3023"/>
                  <a:pt x="3486" y="3210"/>
                </a:cubicBezTo>
                <a:cubicBezTo>
                  <a:pt x="3486" y="3650"/>
                  <a:pt x="3844" y="4009"/>
                  <a:pt x="4285" y="4009"/>
                </a:cubicBezTo>
                <a:cubicBezTo>
                  <a:pt x="4725" y="4009"/>
                  <a:pt x="5084" y="3650"/>
                  <a:pt x="5084" y="3210"/>
                </a:cubicBezTo>
                <a:cubicBezTo>
                  <a:pt x="5084" y="3023"/>
                  <a:pt x="5019" y="2852"/>
                  <a:pt x="4912" y="2716"/>
                </a:cubicBezTo>
                <a:lnTo>
                  <a:pt x="5753" y="1549"/>
                </a:lnTo>
                <a:cubicBezTo>
                  <a:pt x="6273" y="1740"/>
                  <a:pt x="6827" y="1353"/>
                  <a:pt x="6827" y="799"/>
                </a:cubicBezTo>
                <a:cubicBezTo>
                  <a:pt x="6827" y="358"/>
                  <a:pt x="6468" y="0"/>
                  <a:pt x="6028" y="0"/>
                </a:cubicBezTo>
                <a:close/>
              </a:path>
            </a:pathLst>
          </a:custGeom>
          <a:solidFill>
            <a:schemeClr val="bg1"/>
          </a:solidFill>
          <a:ln>
            <a:noFill/>
          </a:ln>
        </p:spPr>
      </p:sp>
      <p:sp>
        <p:nvSpPr>
          <p:cNvPr id="53" name="menu_159761"/>
          <p:cNvSpPr>
            <a:spLocks noChangeAspect="1"/>
          </p:cNvSpPr>
          <p:nvPr/>
        </p:nvSpPr>
        <p:spPr bwMode="auto">
          <a:xfrm>
            <a:off x="9165222" y="3015548"/>
            <a:ext cx="253584" cy="253198"/>
          </a:xfrm>
          <a:custGeom>
            <a:avLst/>
            <a:gdLst>
              <a:gd name="connsiteX0" fmla="*/ 387180 w 602346"/>
              <a:gd name="connsiteY0" fmla="*/ 343654 h 601429"/>
              <a:gd name="connsiteX1" fmla="*/ 559313 w 602346"/>
              <a:gd name="connsiteY1" fmla="*/ 343654 h 601429"/>
              <a:gd name="connsiteX2" fmla="*/ 602346 w 602346"/>
              <a:gd name="connsiteY2" fmla="*/ 386617 h 601429"/>
              <a:gd name="connsiteX3" fmla="*/ 602346 w 602346"/>
              <a:gd name="connsiteY3" fmla="*/ 558467 h 601429"/>
              <a:gd name="connsiteX4" fmla="*/ 559313 w 602346"/>
              <a:gd name="connsiteY4" fmla="*/ 601429 h 601429"/>
              <a:gd name="connsiteX5" fmla="*/ 387180 w 602346"/>
              <a:gd name="connsiteY5" fmla="*/ 601429 h 601429"/>
              <a:gd name="connsiteX6" fmla="*/ 344147 w 602346"/>
              <a:gd name="connsiteY6" fmla="*/ 558467 h 601429"/>
              <a:gd name="connsiteX7" fmla="*/ 344147 w 602346"/>
              <a:gd name="connsiteY7" fmla="*/ 386617 h 601429"/>
              <a:gd name="connsiteX8" fmla="*/ 387180 w 602346"/>
              <a:gd name="connsiteY8" fmla="*/ 343654 h 601429"/>
              <a:gd name="connsiteX9" fmla="*/ 43021 w 602346"/>
              <a:gd name="connsiteY9" fmla="*/ 343654 h 601429"/>
              <a:gd name="connsiteX10" fmla="*/ 215107 w 602346"/>
              <a:gd name="connsiteY10" fmla="*/ 343654 h 601429"/>
              <a:gd name="connsiteX11" fmla="*/ 258128 w 602346"/>
              <a:gd name="connsiteY11" fmla="*/ 386617 h 601429"/>
              <a:gd name="connsiteX12" fmla="*/ 258128 w 602346"/>
              <a:gd name="connsiteY12" fmla="*/ 558467 h 601429"/>
              <a:gd name="connsiteX13" fmla="*/ 215107 w 602346"/>
              <a:gd name="connsiteY13" fmla="*/ 601429 h 601429"/>
              <a:gd name="connsiteX14" fmla="*/ 43021 w 602346"/>
              <a:gd name="connsiteY14" fmla="*/ 601429 h 601429"/>
              <a:gd name="connsiteX15" fmla="*/ 0 w 602346"/>
              <a:gd name="connsiteY15" fmla="*/ 558467 h 601429"/>
              <a:gd name="connsiteX16" fmla="*/ 0 w 602346"/>
              <a:gd name="connsiteY16" fmla="*/ 386617 h 601429"/>
              <a:gd name="connsiteX17" fmla="*/ 43021 w 602346"/>
              <a:gd name="connsiteY17" fmla="*/ 343654 h 601429"/>
              <a:gd name="connsiteX18" fmla="*/ 387180 w 602346"/>
              <a:gd name="connsiteY18" fmla="*/ 0 h 601429"/>
              <a:gd name="connsiteX19" fmla="*/ 559313 w 602346"/>
              <a:gd name="connsiteY19" fmla="*/ 0 h 601429"/>
              <a:gd name="connsiteX20" fmla="*/ 602346 w 602346"/>
              <a:gd name="connsiteY20" fmla="*/ 42963 h 601429"/>
              <a:gd name="connsiteX21" fmla="*/ 602346 w 602346"/>
              <a:gd name="connsiteY21" fmla="*/ 214813 h 601429"/>
              <a:gd name="connsiteX22" fmla="*/ 559313 w 602346"/>
              <a:gd name="connsiteY22" fmla="*/ 257775 h 601429"/>
              <a:gd name="connsiteX23" fmla="*/ 387180 w 602346"/>
              <a:gd name="connsiteY23" fmla="*/ 257775 h 601429"/>
              <a:gd name="connsiteX24" fmla="*/ 344147 w 602346"/>
              <a:gd name="connsiteY24" fmla="*/ 214813 h 601429"/>
              <a:gd name="connsiteX25" fmla="*/ 344147 w 602346"/>
              <a:gd name="connsiteY25" fmla="*/ 42963 h 601429"/>
              <a:gd name="connsiteX26" fmla="*/ 387180 w 602346"/>
              <a:gd name="connsiteY26" fmla="*/ 0 h 601429"/>
              <a:gd name="connsiteX27" fmla="*/ 43021 w 602346"/>
              <a:gd name="connsiteY27" fmla="*/ 0 h 601429"/>
              <a:gd name="connsiteX28" fmla="*/ 215107 w 602346"/>
              <a:gd name="connsiteY28" fmla="*/ 0 h 601429"/>
              <a:gd name="connsiteX29" fmla="*/ 258128 w 602346"/>
              <a:gd name="connsiteY29" fmla="*/ 42963 h 601429"/>
              <a:gd name="connsiteX30" fmla="*/ 258128 w 602346"/>
              <a:gd name="connsiteY30" fmla="*/ 214813 h 601429"/>
              <a:gd name="connsiteX31" fmla="*/ 215107 w 602346"/>
              <a:gd name="connsiteY31" fmla="*/ 257775 h 601429"/>
              <a:gd name="connsiteX32" fmla="*/ 43021 w 602346"/>
              <a:gd name="connsiteY32" fmla="*/ 257775 h 601429"/>
              <a:gd name="connsiteX33" fmla="*/ 0 w 602346"/>
              <a:gd name="connsiteY33" fmla="*/ 214813 h 601429"/>
              <a:gd name="connsiteX34" fmla="*/ 0 w 602346"/>
              <a:gd name="connsiteY34" fmla="*/ 42963 h 601429"/>
              <a:gd name="connsiteX35" fmla="*/ 43021 w 602346"/>
              <a:gd name="connsiteY35" fmla="*/ 0 h 601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2346" h="601429">
                <a:moveTo>
                  <a:pt x="387180" y="343654"/>
                </a:moveTo>
                <a:lnTo>
                  <a:pt x="559313" y="343654"/>
                </a:lnTo>
                <a:cubicBezTo>
                  <a:pt x="582981" y="343654"/>
                  <a:pt x="602346" y="362987"/>
                  <a:pt x="602346" y="386617"/>
                </a:cubicBezTo>
                <a:lnTo>
                  <a:pt x="602346" y="558467"/>
                </a:lnTo>
                <a:cubicBezTo>
                  <a:pt x="602346" y="582096"/>
                  <a:pt x="582981" y="601429"/>
                  <a:pt x="559313" y="601429"/>
                </a:cubicBezTo>
                <a:lnTo>
                  <a:pt x="387180" y="601429"/>
                </a:lnTo>
                <a:cubicBezTo>
                  <a:pt x="363512" y="601429"/>
                  <a:pt x="344147" y="582096"/>
                  <a:pt x="344147" y="558467"/>
                </a:cubicBezTo>
                <a:lnTo>
                  <a:pt x="344147" y="386617"/>
                </a:lnTo>
                <a:cubicBezTo>
                  <a:pt x="344147" y="362987"/>
                  <a:pt x="363512" y="343654"/>
                  <a:pt x="387180" y="343654"/>
                </a:cubicBezTo>
                <a:close/>
                <a:moveTo>
                  <a:pt x="43021" y="343654"/>
                </a:moveTo>
                <a:lnTo>
                  <a:pt x="215107" y="343654"/>
                </a:lnTo>
                <a:cubicBezTo>
                  <a:pt x="238768" y="343654"/>
                  <a:pt x="258128" y="362987"/>
                  <a:pt x="258128" y="386617"/>
                </a:cubicBezTo>
                <a:lnTo>
                  <a:pt x="258128" y="558467"/>
                </a:lnTo>
                <a:cubicBezTo>
                  <a:pt x="258128" y="582096"/>
                  <a:pt x="238768" y="601429"/>
                  <a:pt x="215107" y="601429"/>
                </a:cubicBezTo>
                <a:lnTo>
                  <a:pt x="43021" y="601429"/>
                </a:lnTo>
                <a:cubicBezTo>
                  <a:pt x="19360" y="601429"/>
                  <a:pt x="0" y="582096"/>
                  <a:pt x="0" y="558467"/>
                </a:cubicBezTo>
                <a:lnTo>
                  <a:pt x="0" y="386617"/>
                </a:lnTo>
                <a:cubicBezTo>
                  <a:pt x="0" y="362987"/>
                  <a:pt x="19360" y="343654"/>
                  <a:pt x="43021" y="343654"/>
                </a:cubicBezTo>
                <a:close/>
                <a:moveTo>
                  <a:pt x="387180" y="0"/>
                </a:moveTo>
                <a:lnTo>
                  <a:pt x="559313" y="0"/>
                </a:lnTo>
                <a:cubicBezTo>
                  <a:pt x="582981" y="0"/>
                  <a:pt x="602346" y="19333"/>
                  <a:pt x="602346" y="42963"/>
                </a:cubicBezTo>
                <a:lnTo>
                  <a:pt x="602346" y="214813"/>
                </a:lnTo>
                <a:cubicBezTo>
                  <a:pt x="602346" y="238442"/>
                  <a:pt x="582981" y="257775"/>
                  <a:pt x="559313" y="257775"/>
                </a:cubicBezTo>
                <a:lnTo>
                  <a:pt x="387180" y="257775"/>
                </a:lnTo>
                <a:cubicBezTo>
                  <a:pt x="363512" y="257775"/>
                  <a:pt x="344147" y="238442"/>
                  <a:pt x="344147" y="214813"/>
                </a:cubicBezTo>
                <a:lnTo>
                  <a:pt x="344147" y="42963"/>
                </a:lnTo>
                <a:cubicBezTo>
                  <a:pt x="344147" y="19333"/>
                  <a:pt x="363512" y="0"/>
                  <a:pt x="387180" y="0"/>
                </a:cubicBezTo>
                <a:close/>
                <a:moveTo>
                  <a:pt x="43021" y="0"/>
                </a:moveTo>
                <a:lnTo>
                  <a:pt x="215107" y="0"/>
                </a:lnTo>
                <a:cubicBezTo>
                  <a:pt x="238768" y="0"/>
                  <a:pt x="258128" y="19333"/>
                  <a:pt x="258128" y="42963"/>
                </a:cubicBezTo>
                <a:lnTo>
                  <a:pt x="258128" y="214813"/>
                </a:lnTo>
                <a:cubicBezTo>
                  <a:pt x="258128" y="238442"/>
                  <a:pt x="238768" y="257775"/>
                  <a:pt x="215107" y="257775"/>
                </a:cubicBezTo>
                <a:lnTo>
                  <a:pt x="43021" y="257775"/>
                </a:lnTo>
                <a:cubicBezTo>
                  <a:pt x="19360" y="257775"/>
                  <a:pt x="0" y="238442"/>
                  <a:pt x="0" y="214813"/>
                </a:cubicBezTo>
                <a:lnTo>
                  <a:pt x="0" y="42963"/>
                </a:lnTo>
                <a:cubicBezTo>
                  <a:pt x="0" y="19333"/>
                  <a:pt x="19360" y="0"/>
                  <a:pt x="43021" y="0"/>
                </a:cubicBezTo>
                <a:close/>
              </a:path>
            </a:pathLst>
          </a:custGeom>
          <a:solidFill>
            <a:schemeClr val="bg1"/>
          </a:solidFill>
          <a:ln>
            <a:noFill/>
          </a:ln>
        </p:spPr>
        <p:txBody>
          <a:bodyPr/>
          <a:lstStyle/>
          <a:p>
            <a:endParaRPr lang="zh-CN" alt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两</a:t>
            </a:r>
            <a:r>
              <a:rPr lang="zh-CN" altLang="en-US" dirty="0" smtClean="0"/>
              <a:t>类方法存在问题</a:t>
            </a:r>
            <a:endParaRPr lang="zh-CN" altLang="en-US" dirty="0"/>
          </a:p>
        </p:txBody>
      </p:sp>
      <p:sp>
        <p:nvSpPr>
          <p:cNvPr id="3" name="îṡḷïḋè"/>
          <p:cNvSpPr/>
          <p:nvPr/>
        </p:nvSpPr>
        <p:spPr bwMode="auto">
          <a:xfrm>
            <a:off x="3724601" y="2036771"/>
            <a:ext cx="1859555" cy="4082960"/>
          </a:xfrm>
          <a:custGeom>
            <a:avLst/>
            <a:gdLst>
              <a:gd name="T0" fmla="*/ 697 w 918"/>
              <a:gd name="T1" fmla="*/ 2015 h 2015"/>
              <a:gd name="T2" fmla="*/ 697 w 918"/>
              <a:gd name="T3" fmla="*/ 623 h 2015"/>
              <a:gd name="T4" fmla="*/ 918 w 918"/>
              <a:gd name="T5" fmla="*/ 623 h 2015"/>
              <a:gd name="T6" fmla="*/ 460 w 918"/>
              <a:gd name="T7" fmla="*/ 0 h 2015"/>
              <a:gd name="T8" fmla="*/ 0 w 918"/>
              <a:gd name="T9" fmla="*/ 623 h 2015"/>
              <a:gd name="T10" fmla="*/ 223 w 918"/>
              <a:gd name="T11" fmla="*/ 623 h 2015"/>
              <a:gd name="T12" fmla="*/ 223 w 918"/>
              <a:gd name="T13" fmla="*/ 800 h 2015"/>
            </a:gdLst>
            <a:ahLst/>
            <a:cxnLst>
              <a:cxn ang="0">
                <a:pos x="T0" y="T1"/>
              </a:cxn>
              <a:cxn ang="0">
                <a:pos x="T2" y="T3"/>
              </a:cxn>
              <a:cxn ang="0">
                <a:pos x="T4" y="T5"/>
              </a:cxn>
              <a:cxn ang="0">
                <a:pos x="T6" y="T7"/>
              </a:cxn>
              <a:cxn ang="0">
                <a:pos x="T8" y="T9"/>
              </a:cxn>
              <a:cxn ang="0">
                <a:pos x="T10" y="T11"/>
              </a:cxn>
              <a:cxn ang="0">
                <a:pos x="T12" y="T13"/>
              </a:cxn>
            </a:cxnLst>
            <a:rect l="0" t="0" r="r" b="b"/>
            <a:pathLst>
              <a:path w="918" h="2015">
                <a:moveTo>
                  <a:pt x="697" y="2015"/>
                </a:moveTo>
                <a:lnTo>
                  <a:pt x="697" y="623"/>
                </a:lnTo>
                <a:lnTo>
                  <a:pt x="918" y="623"/>
                </a:lnTo>
                <a:lnTo>
                  <a:pt x="460" y="0"/>
                </a:lnTo>
                <a:lnTo>
                  <a:pt x="0" y="623"/>
                </a:lnTo>
                <a:lnTo>
                  <a:pt x="223" y="623"/>
                </a:lnTo>
                <a:lnTo>
                  <a:pt x="223" y="800"/>
                </a:lnTo>
              </a:path>
            </a:pathLst>
          </a:custGeom>
          <a:noFill/>
          <a:ln w="206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4" name="íṣ1íḓè" title="MJ8JxobmQhO5YsZmEcy6DZVp0AZTfE39zvT5PAyas4bMl"/>
          <p:cNvGrpSpPr/>
          <p:nvPr/>
        </p:nvGrpSpPr>
        <p:grpSpPr>
          <a:xfrm>
            <a:off x="3681331" y="3621510"/>
            <a:ext cx="1013623" cy="1013617"/>
            <a:chOff x="2406923" y="2845390"/>
            <a:chExt cx="571222" cy="571221"/>
          </a:xfrm>
        </p:grpSpPr>
        <p:sp>
          <p:nvSpPr>
            <p:cNvPr id="5" name="ís1íḓê"/>
            <p:cNvSpPr/>
            <p:nvPr/>
          </p:nvSpPr>
          <p:spPr>
            <a:xfrm>
              <a:off x="2406923" y="2845390"/>
              <a:ext cx="571222" cy="571221"/>
            </a:xfrm>
            <a:prstGeom prst="ellipse">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dirty="0"/>
            </a:p>
          </p:txBody>
        </p:sp>
        <p:sp>
          <p:nvSpPr>
            <p:cNvPr id="6" name="íṩlíḋè" title="ry6MHxwOH8WsTKLSa514qPVJnvhhWFnRDjZGIbRZNsFBp"/>
            <p:cNvSpPr/>
            <p:nvPr/>
          </p:nvSpPr>
          <p:spPr bwMode="auto">
            <a:xfrm>
              <a:off x="2557691" y="2978577"/>
              <a:ext cx="269684" cy="304842"/>
            </a:xfrm>
            <a:custGeom>
              <a:avLst/>
              <a:gdLst>
                <a:gd name="connsiteX0" fmla="*/ 120030 w 537629"/>
                <a:gd name="connsiteY0" fmla="*/ 9 h 607718"/>
                <a:gd name="connsiteX1" fmla="*/ 120277 w 537629"/>
                <a:gd name="connsiteY1" fmla="*/ 9 h 607718"/>
                <a:gd name="connsiteX2" fmla="*/ 144603 w 537629"/>
                <a:gd name="connsiteY2" fmla="*/ 9983 h 607718"/>
                <a:gd name="connsiteX3" fmla="*/ 232464 w 537629"/>
                <a:gd name="connsiteY3" fmla="*/ 96685 h 607718"/>
                <a:gd name="connsiteX4" fmla="*/ 232712 w 537629"/>
                <a:gd name="connsiteY4" fmla="*/ 145567 h 607718"/>
                <a:gd name="connsiteX5" fmla="*/ 208138 w 537629"/>
                <a:gd name="connsiteY5" fmla="*/ 155837 h 607718"/>
                <a:gd name="connsiteX6" fmla="*/ 183812 w 537629"/>
                <a:gd name="connsiteY6" fmla="*/ 145863 h 607718"/>
                <a:gd name="connsiteX7" fmla="*/ 155975 w 537629"/>
                <a:gd name="connsiteY7" fmla="*/ 118411 h 607718"/>
                <a:gd name="connsiteX8" fmla="*/ 155975 w 537629"/>
                <a:gd name="connsiteY8" fmla="*/ 573155 h 607718"/>
                <a:gd name="connsiteX9" fmla="*/ 121365 w 537629"/>
                <a:gd name="connsiteY9" fmla="*/ 607718 h 607718"/>
                <a:gd name="connsiteX10" fmla="*/ 86755 w 537629"/>
                <a:gd name="connsiteY10" fmla="*/ 573155 h 607718"/>
                <a:gd name="connsiteX11" fmla="*/ 86755 w 537629"/>
                <a:gd name="connsiteY11" fmla="*/ 117621 h 607718"/>
                <a:gd name="connsiteX12" fmla="*/ 59215 w 537629"/>
                <a:gd name="connsiteY12" fmla="*/ 145419 h 607718"/>
                <a:gd name="connsiteX13" fmla="*/ 10266 w 537629"/>
                <a:gd name="connsiteY13" fmla="*/ 145715 h 607718"/>
                <a:gd name="connsiteX14" fmla="*/ 10018 w 537629"/>
                <a:gd name="connsiteY14" fmla="*/ 96834 h 607718"/>
                <a:gd name="connsiteX15" fmla="*/ 95654 w 537629"/>
                <a:gd name="connsiteY15" fmla="*/ 10279 h 607718"/>
                <a:gd name="connsiteX16" fmla="*/ 120030 w 537629"/>
                <a:gd name="connsiteY16" fmla="*/ 9 h 607718"/>
                <a:gd name="connsiteX17" fmla="*/ 414941 w 537629"/>
                <a:gd name="connsiteY17" fmla="*/ 1 h 607718"/>
                <a:gd name="connsiteX18" fmla="*/ 439491 w 537629"/>
                <a:gd name="connsiteY18" fmla="*/ 9980 h 607718"/>
                <a:gd name="connsiteX19" fmla="*/ 527357 w 537629"/>
                <a:gd name="connsiteY19" fmla="*/ 96676 h 607718"/>
                <a:gd name="connsiteX20" fmla="*/ 527653 w 537629"/>
                <a:gd name="connsiteY20" fmla="*/ 145554 h 607718"/>
                <a:gd name="connsiteX21" fmla="*/ 503029 w 537629"/>
                <a:gd name="connsiteY21" fmla="*/ 155823 h 607718"/>
                <a:gd name="connsiteX22" fmla="*/ 478702 w 537629"/>
                <a:gd name="connsiteY22" fmla="*/ 145850 h 607718"/>
                <a:gd name="connsiteX23" fmla="*/ 450369 w 537629"/>
                <a:gd name="connsiteY23" fmla="*/ 117906 h 607718"/>
                <a:gd name="connsiteX24" fmla="*/ 439639 w 537629"/>
                <a:gd name="connsiteY24" fmla="*/ 231953 h 607718"/>
                <a:gd name="connsiteX25" fmla="*/ 313354 w 537629"/>
                <a:gd name="connsiteY25" fmla="*/ 405740 h 607718"/>
                <a:gd name="connsiteX26" fmla="*/ 248381 w 537629"/>
                <a:gd name="connsiteY26" fmla="*/ 505569 h 607718"/>
                <a:gd name="connsiteX27" fmla="*/ 237009 w 537629"/>
                <a:gd name="connsiteY27" fmla="*/ 576120 h 607718"/>
                <a:gd name="connsiteX28" fmla="*/ 202495 w 537629"/>
                <a:gd name="connsiteY28" fmla="*/ 607520 h 607718"/>
                <a:gd name="connsiteX29" fmla="*/ 201803 w 537629"/>
                <a:gd name="connsiteY29" fmla="*/ 607520 h 607718"/>
                <a:gd name="connsiteX30" fmla="*/ 167982 w 537629"/>
                <a:gd name="connsiteY30" fmla="*/ 570443 h 607718"/>
                <a:gd name="connsiteX31" fmla="*/ 181777 w 537629"/>
                <a:gd name="connsiteY31" fmla="*/ 486512 h 607718"/>
                <a:gd name="connsiteX32" fmla="*/ 231075 w 537629"/>
                <a:gd name="connsiteY32" fmla="*/ 394187 h 607718"/>
                <a:gd name="connsiteX33" fmla="*/ 305788 w 537629"/>
                <a:gd name="connsiteY33" fmla="*/ 322846 h 607718"/>
                <a:gd name="connsiteX34" fmla="*/ 370414 w 537629"/>
                <a:gd name="connsiteY34" fmla="*/ 217734 h 607718"/>
                <a:gd name="connsiteX35" fmla="*/ 380946 w 537629"/>
                <a:gd name="connsiteY35" fmla="*/ 118301 h 607718"/>
                <a:gd name="connsiteX36" fmla="*/ 354097 w 537629"/>
                <a:gd name="connsiteY36" fmla="*/ 145405 h 607718"/>
                <a:gd name="connsiteX37" fmla="*/ 305195 w 537629"/>
                <a:gd name="connsiteY37" fmla="*/ 145702 h 607718"/>
                <a:gd name="connsiteX38" fmla="*/ 304898 w 537629"/>
                <a:gd name="connsiteY38" fmla="*/ 96824 h 607718"/>
                <a:gd name="connsiteX39" fmla="*/ 390539 w 537629"/>
                <a:gd name="connsiteY39" fmla="*/ 10276 h 607718"/>
                <a:gd name="connsiteX40" fmla="*/ 414941 w 537629"/>
                <a:gd name="connsiteY40" fmla="*/ 1 h 607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37629" h="607718">
                  <a:moveTo>
                    <a:pt x="120030" y="9"/>
                  </a:moveTo>
                  <a:cubicBezTo>
                    <a:pt x="120129" y="9"/>
                    <a:pt x="120178" y="9"/>
                    <a:pt x="120277" y="9"/>
                  </a:cubicBezTo>
                  <a:cubicBezTo>
                    <a:pt x="129375" y="9"/>
                    <a:pt x="138126" y="3613"/>
                    <a:pt x="144603" y="9983"/>
                  </a:cubicBezTo>
                  <a:lnTo>
                    <a:pt x="232464" y="96685"/>
                  </a:lnTo>
                  <a:cubicBezTo>
                    <a:pt x="246061" y="110116"/>
                    <a:pt x="246160" y="131989"/>
                    <a:pt x="232712" y="145567"/>
                  </a:cubicBezTo>
                  <a:cubicBezTo>
                    <a:pt x="225987" y="152381"/>
                    <a:pt x="217038" y="155837"/>
                    <a:pt x="208138" y="155837"/>
                  </a:cubicBezTo>
                  <a:cubicBezTo>
                    <a:pt x="199337" y="155837"/>
                    <a:pt x="190536" y="152479"/>
                    <a:pt x="183812" y="145863"/>
                  </a:cubicBezTo>
                  <a:lnTo>
                    <a:pt x="155975" y="118411"/>
                  </a:lnTo>
                  <a:lnTo>
                    <a:pt x="155975" y="573155"/>
                  </a:lnTo>
                  <a:cubicBezTo>
                    <a:pt x="155975" y="592264"/>
                    <a:pt x="140499" y="607718"/>
                    <a:pt x="121365" y="607718"/>
                  </a:cubicBezTo>
                  <a:cubicBezTo>
                    <a:pt x="102230" y="607718"/>
                    <a:pt x="86755" y="592264"/>
                    <a:pt x="86755" y="573155"/>
                  </a:cubicBezTo>
                  <a:lnTo>
                    <a:pt x="86755" y="117621"/>
                  </a:lnTo>
                  <a:lnTo>
                    <a:pt x="59215" y="145419"/>
                  </a:lnTo>
                  <a:cubicBezTo>
                    <a:pt x="45815" y="158997"/>
                    <a:pt x="23863" y="159145"/>
                    <a:pt x="10266" y="145715"/>
                  </a:cubicBezTo>
                  <a:cubicBezTo>
                    <a:pt x="-3331" y="132285"/>
                    <a:pt x="-3430" y="110412"/>
                    <a:pt x="10018" y="96834"/>
                  </a:cubicBezTo>
                  <a:lnTo>
                    <a:pt x="95654" y="10279"/>
                  </a:lnTo>
                  <a:cubicBezTo>
                    <a:pt x="102082" y="3762"/>
                    <a:pt x="110883" y="58"/>
                    <a:pt x="120030" y="9"/>
                  </a:cubicBezTo>
                  <a:close/>
                  <a:moveTo>
                    <a:pt x="414941" y="1"/>
                  </a:moveTo>
                  <a:cubicBezTo>
                    <a:pt x="423804" y="-55"/>
                    <a:pt x="432692" y="3266"/>
                    <a:pt x="439491" y="9980"/>
                  </a:cubicBezTo>
                  <a:lnTo>
                    <a:pt x="527357" y="96676"/>
                  </a:lnTo>
                  <a:cubicBezTo>
                    <a:pt x="540954" y="110105"/>
                    <a:pt x="541053" y="131976"/>
                    <a:pt x="527653" y="145554"/>
                  </a:cubicBezTo>
                  <a:cubicBezTo>
                    <a:pt x="520879" y="152367"/>
                    <a:pt x="511929" y="155823"/>
                    <a:pt x="503029" y="155823"/>
                  </a:cubicBezTo>
                  <a:cubicBezTo>
                    <a:pt x="494228" y="155823"/>
                    <a:pt x="485426" y="152515"/>
                    <a:pt x="478702" y="145850"/>
                  </a:cubicBezTo>
                  <a:lnTo>
                    <a:pt x="450369" y="117906"/>
                  </a:lnTo>
                  <a:cubicBezTo>
                    <a:pt x="447798" y="155773"/>
                    <a:pt x="447303" y="194727"/>
                    <a:pt x="439639" y="231953"/>
                  </a:cubicBezTo>
                  <a:cubicBezTo>
                    <a:pt x="423816" y="308479"/>
                    <a:pt x="371255" y="358294"/>
                    <a:pt x="313354" y="405740"/>
                  </a:cubicBezTo>
                  <a:cubicBezTo>
                    <a:pt x="282202" y="431314"/>
                    <a:pt x="260842" y="467701"/>
                    <a:pt x="248381" y="505569"/>
                  </a:cubicBezTo>
                  <a:cubicBezTo>
                    <a:pt x="241953" y="525120"/>
                    <a:pt x="238690" y="556372"/>
                    <a:pt x="237009" y="576120"/>
                  </a:cubicBezTo>
                  <a:cubicBezTo>
                    <a:pt x="235525" y="593993"/>
                    <a:pt x="220494" y="607718"/>
                    <a:pt x="202495" y="607520"/>
                  </a:cubicBezTo>
                  <a:lnTo>
                    <a:pt x="201803" y="607520"/>
                  </a:lnTo>
                  <a:cubicBezTo>
                    <a:pt x="181876" y="607323"/>
                    <a:pt x="166350" y="590290"/>
                    <a:pt x="167982" y="570443"/>
                  </a:cubicBezTo>
                  <a:cubicBezTo>
                    <a:pt x="169910" y="547288"/>
                    <a:pt x="173816" y="511296"/>
                    <a:pt x="181777" y="486512"/>
                  </a:cubicBezTo>
                  <a:cubicBezTo>
                    <a:pt x="192507" y="453087"/>
                    <a:pt x="208182" y="421045"/>
                    <a:pt x="231075" y="394187"/>
                  </a:cubicBezTo>
                  <a:cubicBezTo>
                    <a:pt x="253474" y="367922"/>
                    <a:pt x="280818" y="346544"/>
                    <a:pt x="305788" y="322846"/>
                  </a:cubicBezTo>
                  <a:cubicBezTo>
                    <a:pt x="336840" y="293420"/>
                    <a:pt x="361811" y="260194"/>
                    <a:pt x="370414" y="217734"/>
                  </a:cubicBezTo>
                  <a:cubicBezTo>
                    <a:pt x="377040" y="184952"/>
                    <a:pt x="378672" y="151774"/>
                    <a:pt x="380946" y="118301"/>
                  </a:cubicBezTo>
                  <a:lnTo>
                    <a:pt x="354097" y="145405"/>
                  </a:lnTo>
                  <a:cubicBezTo>
                    <a:pt x="340697" y="158982"/>
                    <a:pt x="318743" y="159131"/>
                    <a:pt x="305195" y="145702"/>
                  </a:cubicBezTo>
                  <a:cubicBezTo>
                    <a:pt x="291597" y="132273"/>
                    <a:pt x="291449" y="110401"/>
                    <a:pt x="304898" y="96824"/>
                  </a:cubicBezTo>
                  <a:lnTo>
                    <a:pt x="390539" y="10276"/>
                  </a:lnTo>
                  <a:cubicBezTo>
                    <a:pt x="397239" y="3488"/>
                    <a:pt x="406078" y="56"/>
                    <a:pt x="414941" y="1"/>
                  </a:cubicBezTo>
                  <a:close/>
                </a:path>
              </a:pathLst>
            </a:custGeom>
            <a:solidFill>
              <a:schemeClr val="bg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dirty="0"/>
            </a:p>
          </p:txBody>
        </p:sp>
      </p:grpSp>
      <p:sp>
        <p:nvSpPr>
          <p:cNvPr id="9" name="îṡlíḋè"/>
          <p:cNvSpPr/>
          <p:nvPr/>
        </p:nvSpPr>
        <p:spPr bwMode="auto">
          <a:xfrm flipH="1" flipV="1">
            <a:off x="6607845" y="1144667"/>
            <a:ext cx="1859555" cy="4082960"/>
          </a:xfrm>
          <a:custGeom>
            <a:avLst/>
            <a:gdLst>
              <a:gd name="T0" fmla="*/ 697 w 918"/>
              <a:gd name="T1" fmla="*/ 2015 h 2015"/>
              <a:gd name="T2" fmla="*/ 697 w 918"/>
              <a:gd name="T3" fmla="*/ 623 h 2015"/>
              <a:gd name="T4" fmla="*/ 918 w 918"/>
              <a:gd name="T5" fmla="*/ 623 h 2015"/>
              <a:gd name="T6" fmla="*/ 460 w 918"/>
              <a:gd name="T7" fmla="*/ 0 h 2015"/>
              <a:gd name="T8" fmla="*/ 0 w 918"/>
              <a:gd name="T9" fmla="*/ 623 h 2015"/>
              <a:gd name="T10" fmla="*/ 223 w 918"/>
              <a:gd name="T11" fmla="*/ 623 h 2015"/>
              <a:gd name="T12" fmla="*/ 223 w 918"/>
              <a:gd name="T13" fmla="*/ 800 h 2015"/>
            </a:gdLst>
            <a:ahLst/>
            <a:cxnLst>
              <a:cxn ang="0">
                <a:pos x="T0" y="T1"/>
              </a:cxn>
              <a:cxn ang="0">
                <a:pos x="T2" y="T3"/>
              </a:cxn>
              <a:cxn ang="0">
                <a:pos x="T4" y="T5"/>
              </a:cxn>
              <a:cxn ang="0">
                <a:pos x="T6" y="T7"/>
              </a:cxn>
              <a:cxn ang="0">
                <a:pos x="T8" y="T9"/>
              </a:cxn>
              <a:cxn ang="0">
                <a:pos x="T10" y="T11"/>
              </a:cxn>
              <a:cxn ang="0">
                <a:pos x="T12" y="T13"/>
              </a:cxn>
            </a:cxnLst>
            <a:rect l="0" t="0" r="r" b="b"/>
            <a:pathLst>
              <a:path w="918" h="2015">
                <a:moveTo>
                  <a:pt x="697" y="2015"/>
                </a:moveTo>
                <a:lnTo>
                  <a:pt x="697" y="623"/>
                </a:lnTo>
                <a:lnTo>
                  <a:pt x="918" y="623"/>
                </a:lnTo>
                <a:lnTo>
                  <a:pt x="460" y="0"/>
                </a:lnTo>
                <a:lnTo>
                  <a:pt x="0" y="623"/>
                </a:lnTo>
                <a:lnTo>
                  <a:pt x="223" y="623"/>
                </a:lnTo>
                <a:lnTo>
                  <a:pt x="223" y="800"/>
                </a:lnTo>
              </a:path>
            </a:pathLst>
          </a:custGeom>
          <a:noFill/>
          <a:ln w="20638" cap="rnd">
            <a:solidFill>
              <a:schemeClr val="bg1">
                <a:lumMod val="65000"/>
              </a:schemeClr>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10" name="îšlïḓé" title="MJ8JxobmQhO5YsZmEcy6DZVp0AZTfE39zvT5PAyas4bMl"/>
          <p:cNvGrpSpPr/>
          <p:nvPr/>
        </p:nvGrpSpPr>
        <p:grpSpPr>
          <a:xfrm>
            <a:off x="7537636" y="2607893"/>
            <a:ext cx="1013622" cy="1013617"/>
            <a:chOff x="2406923" y="2845390"/>
            <a:chExt cx="571222" cy="571221"/>
          </a:xfrm>
        </p:grpSpPr>
        <p:sp>
          <p:nvSpPr>
            <p:cNvPr id="11" name="îṥḻíḓe"/>
            <p:cNvSpPr/>
            <p:nvPr/>
          </p:nvSpPr>
          <p:spPr>
            <a:xfrm>
              <a:off x="2406923" y="2845390"/>
              <a:ext cx="571222" cy="571221"/>
            </a:xfrm>
            <a:prstGeom prst="ellipse">
              <a:avLst/>
            </a:prstGeom>
            <a:solidFill>
              <a:schemeClr val="bg1">
                <a:lumMod val="65000"/>
              </a:schemeClr>
            </a:solidFill>
            <a:ln w="38100">
              <a:noFill/>
            </a:ln>
          </p:spPr>
          <p:style>
            <a:lnRef idx="2">
              <a:schemeClr val="dk1"/>
            </a:lnRef>
            <a:fillRef idx="1">
              <a:schemeClr val="lt1"/>
            </a:fillRef>
            <a:effectRef idx="0">
              <a:schemeClr val="dk1"/>
            </a:effectRef>
            <a:fontRef idx="minor">
              <a:schemeClr val="dk1"/>
            </a:fontRef>
          </p:style>
          <p:txBody>
            <a:bodyPr anchor="ct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dirty="0"/>
            </a:p>
          </p:txBody>
        </p:sp>
        <p:sp>
          <p:nvSpPr>
            <p:cNvPr id="12" name="i$ļîdê" title="ry6MHxwOH8WsTKLSa514qPVJnvhhWFnRDjZGIbRZNsFBp"/>
            <p:cNvSpPr/>
            <p:nvPr/>
          </p:nvSpPr>
          <p:spPr bwMode="auto">
            <a:xfrm>
              <a:off x="2540113" y="2979408"/>
              <a:ext cx="304841" cy="303178"/>
            </a:xfrm>
            <a:custGeom>
              <a:avLst/>
              <a:gdLst>
                <a:gd name="connsiteX0" fmla="*/ 224320 w 605507"/>
                <a:gd name="connsiteY0" fmla="*/ 515974 h 602202"/>
                <a:gd name="connsiteX1" fmla="*/ 311047 w 605507"/>
                <a:gd name="connsiteY1" fmla="*/ 515974 h 602202"/>
                <a:gd name="connsiteX2" fmla="*/ 327947 w 605507"/>
                <a:gd name="connsiteY2" fmla="*/ 548490 h 602202"/>
                <a:gd name="connsiteX3" fmla="*/ 336025 w 605507"/>
                <a:gd name="connsiteY3" fmla="*/ 556549 h 602202"/>
                <a:gd name="connsiteX4" fmla="*/ 252734 w 605507"/>
                <a:gd name="connsiteY4" fmla="*/ 556549 h 602202"/>
                <a:gd name="connsiteX5" fmla="*/ 236948 w 605507"/>
                <a:gd name="connsiteY5" fmla="*/ 528573 h 602202"/>
                <a:gd name="connsiteX6" fmla="*/ 574975 w 605507"/>
                <a:gd name="connsiteY6" fmla="*/ 390936 h 602202"/>
                <a:gd name="connsiteX7" fmla="*/ 596595 w 605507"/>
                <a:gd name="connsiteY7" fmla="*/ 399835 h 602202"/>
                <a:gd name="connsiteX8" fmla="*/ 596595 w 605507"/>
                <a:gd name="connsiteY8" fmla="*/ 442941 h 602202"/>
                <a:gd name="connsiteX9" fmla="*/ 452604 w 605507"/>
                <a:gd name="connsiteY9" fmla="*/ 586815 h 602202"/>
                <a:gd name="connsiteX10" fmla="*/ 430973 w 605507"/>
                <a:gd name="connsiteY10" fmla="*/ 595714 h 602202"/>
                <a:gd name="connsiteX11" fmla="*/ 409434 w 605507"/>
                <a:gd name="connsiteY11" fmla="*/ 586815 h 602202"/>
                <a:gd name="connsiteX12" fmla="*/ 349554 w 605507"/>
                <a:gd name="connsiteY12" fmla="*/ 527022 h 602202"/>
                <a:gd name="connsiteX13" fmla="*/ 349554 w 605507"/>
                <a:gd name="connsiteY13" fmla="*/ 483823 h 602202"/>
                <a:gd name="connsiteX14" fmla="*/ 392724 w 605507"/>
                <a:gd name="connsiteY14" fmla="*/ 483823 h 602202"/>
                <a:gd name="connsiteX15" fmla="*/ 430973 w 605507"/>
                <a:gd name="connsiteY15" fmla="*/ 522109 h 602202"/>
                <a:gd name="connsiteX16" fmla="*/ 553425 w 605507"/>
                <a:gd name="connsiteY16" fmla="*/ 399835 h 602202"/>
                <a:gd name="connsiteX17" fmla="*/ 574975 w 605507"/>
                <a:gd name="connsiteY17" fmla="*/ 390936 h 602202"/>
                <a:gd name="connsiteX18" fmla="*/ 30546 w 605507"/>
                <a:gd name="connsiteY18" fmla="*/ 378257 h 602202"/>
                <a:gd name="connsiteX19" fmla="*/ 52179 w 605507"/>
                <a:gd name="connsiteY19" fmla="*/ 387226 h 602202"/>
                <a:gd name="connsiteX20" fmla="*/ 112157 w 605507"/>
                <a:gd name="connsiteY20" fmla="*/ 447112 h 602202"/>
                <a:gd name="connsiteX21" fmla="*/ 172134 w 605507"/>
                <a:gd name="connsiteY21" fmla="*/ 387226 h 602202"/>
                <a:gd name="connsiteX22" fmla="*/ 215307 w 605507"/>
                <a:gd name="connsiteY22" fmla="*/ 387226 h 602202"/>
                <a:gd name="connsiteX23" fmla="*/ 215307 w 605507"/>
                <a:gd name="connsiteY23" fmla="*/ 430332 h 602202"/>
                <a:gd name="connsiteX24" fmla="*/ 155329 w 605507"/>
                <a:gd name="connsiteY24" fmla="*/ 490218 h 602202"/>
                <a:gd name="connsiteX25" fmla="*/ 215307 w 605507"/>
                <a:gd name="connsiteY25" fmla="*/ 550104 h 602202"/>
                <a:gd name="connsiteX26" fmla="*/ 215307 w 605507"/>
                <a:gd name="connsiteY26" fmla="*/ 593303 h 602202"/>
                <a:gd name="connsiteX27" fmla="*/ 172134 w 605507"/>
                <a:gd name="connsiteY27" fmla="*/ 593303 h 602202"/>
                <a:gd name="connsiteX28" fmla="*/ 112157 w 605507"/>
                <a:gd name="connsiteY28" fmla="*/ 533325 h 602202"/>
                <a:gd name="connsiteX29" fmla="*/ 52179 w 605507"/>
                <a:gd name="connsiteY29" fmla="*/ 593303 h 602202"/>
                <a:gd name="connsiteX30" fmla="*/ 8913 w 605507"/>
                <a:gd name="connsiteY30" fmla="*/ 593303 h 602202"/>
                <a:gd name="connsiteX31" fmla="*/ 8913 w 605507"/>
                <a:gd name="connsiteY31" fmla="*/ 550104 h 602202"/>
                <a:gd name="connsiteX32" fmla="*/ 68984 w 605507"/>
                <a:gd name="connsiteY32" fmla="*/ 490218 h 602202"/>
                <a:gd name="connsiteX33" fmla="*/ 8913 w 605507"/>
                <a:gd name="connsiteY33" fmla="*/ 430332 h 602202"/>
                <a:gd name="connsiteX34" fmla="*/ 8913 w 605507"/>
                <a:gd name="connsiteY34" fmla="*/ 387226 h 602202"/>
                <a:gd name="connsiteX35" fmla="*/ 30546 w 605507"/>
                <a:gd name="connsiteY35" fmla="*/ 378257 h 602202"/>
                <a:gd name="connsiteX36" fmla="*/ 282996 w 605507"/>
                <a:gd name="connsiteY36" fmla="*/ 328553 h 602202"/>
                <a:gd name="connsiteX37" fmla="*/ 402132 w 605507"/>
                <a:gd name="connsiteY37" fmla="*/ 328553 h 602202"/>
                <a:gd name="connsiteX38" fmla="*/ 422468 w 605507"/>
                <a:gd name="connsiteY38" fmla="*/ 348922 h 602202"/>
                <a:gd name="connsiteX39" fmla="*/ 402132 w 605507"/>
                <a:gd name="connsiteY39" fmla="*/ 369199 h 602202"/>
                <a:gd name="connsiteX40" fmla="*/ 282996 w 605507"/>
                <a:gd name="connsiteY40" fmla="*/ 369199 h 602202"/>
                <a:gd name="connsiteX41" fmla="*/ 262567 w 605507"/>
                <a:gd name="connsiteY41" fmla="*/ 348922 h 602202"/>
                <a:gd name="connsiteX42" fmla="*/ 282996 w 605507"/>
                <a:gd name="connsiteY42" fmla="*/ 328553 h 602202"/>
                <a:gd name="connsiteX43" fmla="*/ 201470 w 605507"/>
                <a:gd name="connsiteY43" fmla="*/ 247261 h 602202"/>
                <a:gd name="connsiteX44" fmla="*/ 402133 w 605507"/>
                <a:gd name="connsiteY44" fmla="*/ 247261 h 602202"/>
                <a:gd name="connsiteX45" fmla="*/ 422468 w 605507"/>
                <a:gd name="connsiteY45" fmla="*/ 267537 h 602202"/>
                <a:gd name="connsiteX46" fmla="*/ 402133 w 605507"/>
                <a:gd name="connsiteY46" fmla="*/ 287907 h 602202"/>
                <a:gd name="connsiteX47" fmla="*/ 201470 w 605507"/>
                <a:gd name="connsiteY47" fmla="*/ 287907 h 602202"/>
                <a:gd name="connsiteX48" fmla="*/ 181134 w 605507"/>
                <a:gd name="connsiteY48" fmla="*/ 267537 h 602202"/>
                <a:gd name="connsiteX49" fmla="*/ 201470 w 605507"/>
                <a:gd name="connsiteY49" fmla="*/ 247261 h 602202"/>
                <a:gd name="connsiteX50" fmla="*/ 201470 w 605507"/>
                <a:gd name="connsiteY50" fmla="*/ 165970 h 602202"/>
                <a:gd name="connsiteX51" fmla="*/ 402133 w 605507"/>
                <a:gd name="connsiteY51" fmla="*/ 165970 h 602202"/>
                <a:gd name="connsiteX52" fmla="*/ 422468 w 605507"/>
                <a:gd name="connsiteY52" fmla="*/ 186246 h 602202"/>
                <a:gd name="connsiteX53" fmla="*/ 402133 w 605507"/>
                <a:gd name="connsiteY53" fmla="*/ 206616 h 602202"/>
                <a:gd name="connsiteX54" fmla="*/ 201470 w 605507"/>
                <a:gd name="connsiteY54" fmla="*/ 206616 h 602202"/>
                <a:gd name="connsiteX55" fmla="*/ 181134 w 605507"/>
                <a:gd name="connsiteY55" fmla="*/ 186246 h 602202"/>
                <a:gd name="connsiteX56" fmla="*/ 201470 w 605507"/>
                <a:gd name="connsiteY56" fmla="*/ 165970 h 602202"/>
                <a:gd name="connsiteX57" fmla="*/ 201470 w 605507"/>
                <a:gd name="connsiteY57" fmla="*/ 84608 h 602202"/>
                <a:gd name="connsiteX58" fmla="*/ 320606 w 605507"/>
                <a:gd name="connsiteY58" fmla="*/ 84608 h 602202"/>
                <a:gd name="connsiteX59" fmla="*/ 341035 w 605507"/>
                <a:gd name="connsiteY59" fmla="*/ 104931 h 602202"/>
                <a:gd name="connsiteX60" fmla="*/ 320606 w 605507"/>
                <a:gd name="connsiteY60" fmla="*/ 125254 h 602202"/>
                <a:gd name="connsiteX61" fmla="*/ 201470 w 605507"/>
                <a:gd name="connsiteY61" fmla="*/ 125254 h 602202"/>
                <a:gd name="connsiteX62" fmla="*/ 181134 w 605507"/>
                <a:gd name="connsiteY62" fmla="*/ 104931 h 602202"/>
                <a:gd name="connsiteX63" fmla="*/ 201470 w 605507"/>
                <a:gd name="connsiteY63" fmla="*/ 84608 h 602202"/>
                <a:gd name="connsiteX64" fmla="*/ 112155 w 605507"/>
                <a:gd name="connsiteY64" fmla="*/ 0 h 602202"/>
                <a:gd name="connsiteX65" fmla="*/ 491447 w 605507"/>
                <a:gd name="connsiteY65" fmla="*/ 0 h 602202"/>
                <a:gd name="connsiteX66" fmla="*/ 511874 w 605507"/>
                <a:gd name="connsiteY66" fmla="*/ 20394 h 602202"/>
                <a:gd name="connsiteX67" fmla="*/ 511874 w 605507"/>
                <a:gd name="connsiteY67" fmla="*/ 398243 h 602202"/>
                <a:gd name="connsiteX68" fmla="*/ 471113 w 605507"/>
                <a:gd name="connsiteY68" fmla="*/ 438846 h 602202"/>
                <a:gd name="connsiteX69" fmla="*/ 471113 w 605507"/>
                <a:gd name="connsiteY69" fmla="*/ 40695 h 602202"/>
                <a:gd name="connsiteX70" fmla="*/ 132489 w 605507"/>
                <a:gd name="connsiteY70" fmla="*/ 40695 h 602202"/>
                <a:gd name="connsiteX71" fmla="*/ 132489 w 605507"/>
                <a:gd name="connsiteY71" fmla="*/ 383597 h 602202"/>
                <a:gd name="connsiteX72" fmla="*/ 112155 w 605507"/>
                <a:gd name="connsiteY72" fmla="*/ 403991 h 602202"/>
                <a:gd name="connsiteX73" fmla="*/ 91728 w 605507"/>
                <a:gd name="connsiteY73" fmla="*/ 383597 h 602202"/>
                <a:gd name="connsiteX74" fmla="*/ 91728 w 605507"/>
                <a:gd name="connsiteY74" fmla="*/ 20394 h 602202"/>
                <a:gd name="connsiteX75" fmla="*/ 112155 w 605507"/>
                <a:gd name="connsiteY75" fmla="*/ 0 h 60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5507" h="602202">
                  <a:moveTo>
                    <a:pt x="224320" y="515974"/>
                  </a:moveTo>
                  <a:lnTo>
                    <a:pt x="311047" y="515974"/>
                  </a:lnTo>
                  <a:cubicBezTo>
                    <a:pt x="313183" y="527832"/>
                    <a:pt x="318754" y="539319"/>
                    <a:pt x="327947" y="548490"/>
                  </a:cubicBezTo>
                  <a:lnTo>
                    <a:pt x="336025" y="556549"/>
                  </a:lnTo>
                  <a:lnTo>
                    <a:pt x="252734" y="556549"/>
                  </a:lnTo>
                  <a:cubicBezTo>
                    <a:pt x="250041" y="546359"/>
                    <a:pt x="245027" y="536540"/>
                    <a:pt x="236948" y="528573"/>
                  </a:cubicBezTo>
                  <a:close/>
                  <a:moveTo>
                    <a:pt x="574975" y="390936"/>
                  </a:moveTo>
                  <a:cubicBezTo>
                    <a:pt x="582785" y="390936"/>
                    <a:pt x="590607" y="393902"/>
                    <a:pt x="596595" y="399835"/>
                  </a:cubicBezTo>
                  <a:cubicBezTo>
                    <a:pt x="608478" y="411701"/>
                    <a:pt x="608478" y="431076"/>
                    <a:pt x="596595" y="442941"/>
                  </a:cubicBezTo>
                  <a:lnTo>
                    <a:pt x="452604" y="586815"/>
                  </a:lnTo>
                  <a:cubicBezTo>
                    <a:pt x="446848" y="592470"/>
                    <a:pt x="439142" y="595714"/>
                    <a:pt x="430973" y="595714"/>
                  </a:cubicBezTo>
                  <a:cubicBezTo>
                    <a:pt x="422896" y="595714"/>
                    <a:pt x="415097" y="592470"/>
                    <a:pt x="409434" y="586815"/>
                  </a:cubicBezTo>
                  <a:lnTo>
                    <a:pt x="349554" y="527022"/>
                  </a:lnTo>
                  <a:cubicBezTo>
                    <a:pt x="337578" y="515064"/>
                    <a:pt x="337578" y="495782"/>
                    <a:pt x="349554" y="483823"/>
                  </a:cubicBezTo>
                  <a:cubicBezTo>
                    <a:pt x="361437" y="471957"/>
                    <a:pt x="380748" y="471957"/>
                    <a:pt x="392724" y="483823"/>
                  </a:cubicBezTo>
                  <a:lnTo>
                    <a:pt x="430973" y="522109"/>
                  </a:lnTo>
                  <a:lnTo>
                    <a:pt x="553425" y="399835"/>
                  </a:lnTo>
                  <a:cubicBezTo>
                    <a:pt x="559367" y="393902"/>
                    <a:pt x="567165" y="390936"/>
                    <a:pt x="574975" y="390936"/>
                  </a:cubicBezTo>
                  <a:close/>
                  <a:moveTo>
                    <a:pt x="30546" y="378257"/>
                  </a:moveTo>
                  <a:cubicBezTo>
                    <a:pt x="38368" y="378257"/>
                    <a:pt x="46190" y="381247"/>
                    <a:pt x="52179" y="387226"/>
                  </a:cubicBezTo>
                  <a:lnTo>
                    <a:pt x="112157" y="447112"/>
                  </a:lnTo>
                  <a:cubicBezTo>
                    <a:pt x="139174" y="420135"/>
                    <a:pt x="126083" y="433206"/>
                    <a:pt x="172134" y="387226"/>
                  </a:cubicBezTo>
                  <a:cubicBezTo>
                    <a:pt x="184018" y="375267"/>
                    <a:pt x="203423" y="375267"/>
                    <a:pt x="215307" y="387226"/>
                  </a:cubicBezTo>
                  <a:cubicBezTo>
                    <a:pt x="227284" y="399092"/>
                    <a:pt x="227284" y="418374"/>
                    <a:pt x="215307" y="430332"/>
                  </a:cubicBezTo>
                  <a:cubicBezTo>
                    <a:pt x="169535" y="476035"/>
                    <a:pt x="182533" y="463056"/>
                    <a:pt x="155329" y="490218"/>
                  </a:cubicBezTo>
                  <a:lnTo>
                    <a:pt x="215307" y="550104"/>
                  </a:lnTo>
                  <a:cubicBezTo>
                    <a:pt x="227284" y="562063"/>
                    <a:pt x="227284" y="581345"/>
                    <a:pt x="215307" y="593303"/>
                  </a:cubicBezTo>
                  <a:cubicBezTo>
                    <a:pt x="203423" y="605169"/>
                    <a:pt x="184111" y="605169"/>
                    <a:pt x="172134" y="593303"/>
                  </a:cubicBezTo>
                  <a:lnTo>
                    <a:pt x="112157" y="533325"/>
                  </a:lnTo>
                  <a:cubicBezTo>
                    <a:pt x="84860" y="560579"/>
                    <a:pt x="97951" y="547508"/>
                    <a:pt x="52179" y="593303"/>
                  </a:cubicBezTo>
                  <a:cubicBezTo>
                    <a:pt x="40202" y="605169"/>
                    <a:pt x="20890" y="605169"/>
                    <a:pt x="8913" y="593303"/>
                  </a:cubicBezTo>
                  <a:cubicBezTo>
                    <a:pt x="-2971" y="581345"/>
                    <a:pt x="-2971" y="562063"/>
                    <a:pt x="8913" y="550104"/>
                  </a:cubicBezTo>
                  <a:cubicBezTo>
                    <a:pt x="54779" y="504402"/>
                    <a:pt x="41595" y="517473"/>
                    <a:pt x="68984" y="490218"/>
                  </a:cubicBezTo>
                  <a:lnTo>
                    <a:pt x="8913" y="430332"/>
                  </a:lnTo>
                  <a:cubicBezTo>
                    <a:pt x="-2971" y="418467"/>
                    <a:pt x="-2971" y="399092"/>
                    <a:pt x="8913" y="387226"/>
                  </a:cubicBezTo>
                  <a:cubicBezTo>
                    <a:pt x="14902" y="381247"/>
                    <a:pt x="22724" y="378257"/>
                    <a:pt x="30546" y="378257"/>
                  </a:cubicBezTo>
                  <a:close/>
                  <a:moveTo>
                    <a:pt x="282996" y="328553"/>
                  </a:moveTo>
                  <a:lnTo>
                    <a:pt x="402132" y="328553"/>
                  </a:lnTo>
                  <a:cubicBezTo>
                    <a:pt x="413368" y="328553"/>
                    <a:pt x="422468" y="337719"/>
                    <a:pt x="422468" y="348922"/>
                  </a:cubicBezTo>
                  <a:cubicBezTo>
                    <a:pt x="422468" y="360125"/>
                    <a:pt x="413368" y="369199"/>
                    <a:pt x="402132" y="369199"/>
                  </a:cubicBezTo>
                  <a:lnTo>
                    <a:pt x="282996" y="369199"/>
                  </a:lnTo>
                  <a:cubicBezTo>
                    <a:pt x="271667" y="369199"/>
                    <a:pt x="262567" y="360125"/>
                    <a:pt x="262567" y="348922"/>
                  </a:cubicBezTo>
                  <a:cubicBezTo>
                    <a:pt x="262567" y="337719"/>
                    <a:pt x="271667" y="328553"/>
                    <a:pt x="282996" y="328553"/>
                  </a:cubicBezTo>
                  <a:close/>
                  <a:moveTo>
                    <a:pt x="201470" y="247261"/>
                  </a:moveTo>
                  <a:lnTo>
                    <a:pt x="402133" y="247261"/>
                  </a:lnTo>
                  <a:cubicBezTo>
                    <a:pt x="413368" y="247261"/>
                    <a:pt x="422468" y="256334"/>
                    <a:pt x="422468" y="267537"/>
                  </a:cubicBezTo>
                  <a:cubicBezTo>
                    <a:pt x="422468" y="278833"/>
                    <a:pt x="413368" y="287907"/>
                    <a:pt x="402133" y="287907"/>
                  </a:cubicBezTo>
                  <a:lnTo>
                    <a:pt x="201470" y="287907"/>
                  </a:lnTo>
                  <a:cubicBezTo>
                    <a:pt x="190234" y="287907"/>
                    <a:pt x="181134" y="278833"/>
                    <a:pt x="181134" y="267537"/>
                  </a:cubicBezTo>
                  <a:cubicBezTo>
                    <a:pt x="181134" y="256334"/>
                    <a:pt x="190234" y="247261"/>
                    <a:pt x="201470" y="247261"/>
                  </a:cubicBezTo>
                  <a:close/>
                  <a:moveTo>
                    <a:pt x="201470" y="165970"/>
                  </a:moveTo>
                  <a:lnTo>
                    <a:pt x="402133" y="165970"/>
                  </a:lnTo>
                  <a:cubicBezTo>
                    <a:pt x="413368" y="165970"/>
                    <a:pt x="422468" y="175043"/>
                    <a:pt x="422468" y="186246"/>
                  </a:cubicBezTo>
                  <a:cubicBezTo>
                    <a:pt x="422468" y="197450"/>
                    <a:pt x="413368" y="206616"/>
                    <a:pt x="402133" y="206616"/>
                  </a:cubicBezTo>
                  <a:lnTo>
                    <a:pt x="201470" y="206616"/>
                  </a:lnTo>
                  <a:cubicBezTo>
                    <a:pt x="190234" y="206616"/>
                    <a:pt x="181134" y="197450"/>
                    <a:pt x="181134" y="186246"/>
                  </a:cubicBezTo>
                  <a:cubicBezTo>
                    <a:pt x="181134" y="175043"/>
                    <a:pt x="190234" y="165970"/>
                    <a:pt x="201470" y="165970"/>
                  </a:cubicBezTo>
                  <a:close/>
                  <a:moveTo>
                    <a:pt x="201470" y="84608"/>
                  </a:moveTo>
                  <a:lnTo>
                    <a:pt x="320606" y="84608"/>
                  </a:lnTo>
                  <a:cubicBezTo>
                    <a:pt x="331935" y="84608"/>
                    <a:pt x="341035" y="93702"/>
                    <a:pt x="341035" y="104931"/>
                  </a:cubicBezTo>
                  <a:cubicBezTo>
                    <a:pt x="341035" y="116159"/>
                    <a:pt x="331935" y="125254"/>
                    <a:pt x="320606" y="125254"/>
                  </a:cubicBezTo>
                  <a:lnTo>
                    <a:pt x="201470" y="125254"/>
                  </a:lnTo>
                  <a:cubicBezTo>
                    <a:pt x="190234" y="125254"/>
                    <a:pt x="181134" y="116159"/>
                    <a:pt x="181134" y="104931"/>
                  </a:cubicBezTo>
                  <a:cubicBezTo>
                    <a:pt x="181134" y="93702"/>
                    <a:pt x="190234" y="84608"/>
                    <a:pt x="201470" y="84608"/>
                  </a:cubicBezTo>
                  <a:close/>
                  <a:moveTo>
                    <a:pt x="112155" y="0"/>
                  </a:moveTo>
                  <a:lnTo>
                    <a:pt x="491447" y="0"/>
                  </a:lnTo>
                  <a:cubicBezTo>
                    <a:pt x="502775" y="0"/>
                    <a:pt x="511874" y="9084"/>
                    <a:pt x="511874" y="20394"/>
                  </a:cubicBezTo>
                  <a:lnTo>
                    <a:pt x="511874" y="398243"/>
                  </a:lnTo>
                  <a:lnTo>
                    <a:pt x="471113" y="438846"/>
                  </a:lnTo>
                  <a:lnTo>
                    <a:pt x="471113" y="40695"/>
                  </a:lnTo>
                  <a:lnTo>
                    <a:pt x="132489" y="40695"/>
                  </a:lnTo>
                  <a:lnTo>
                    <a:pt x="132489" y="383597"/>
                  </a:lnTo>
                  <a:lnTo>
                    <a:pt x="112155" y="403991"/>
                  </a:lnTo>
                  <a:lnTo>
                    <a:pt x="91728" y="383597"/>
                  </a:lnTo>
                  <a:lnTo>
                    <a:pt x="91728" y="20394"/>
                  </a:lnTo>
                  <a:cubicBezTo>
                    <a:pt x="91728" y="9084"/>
                    <a:pt x="100827" y="0"/>
                    <a:pt x="112155" y="0"/>
                  </a:cubicBezTo>
                  <a:close/>
                </a:path>
              </a:pathLst>
            </a:custGeom>
            <a:solidFill>
              <a:schemeClr val="bg1"/>
            </a:solidFill>
            <a:ln>
              <a:noFill/>
            </a:ln>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dirty="0"/>
            </a:p>
          </p:txBody>
        </p:sp>
      </p:grpSp>
      <p:grpSp>
        <p:nvGrpSpPr>
          <p:cNvPr id="16" name="组合 15"/>
          <p:cNvGrpSpPr/>
          <p:nvPr/>
        </p:nvGrpSpPr>
        <p:grpSpPr>
          <a:xfrm>
            <a:off x="678857" y="1997816"/>
            <a:ext cx="2160001" cy="3340384"/>
            <a:chOff x="678857" y="2188316"/>
            <a:chExt cx="2160001" cy="3340384"/>
          </a:xfrm>
        </p:grpSpPr>
        <p:sp>
          <p:nvSpPr>
            <p:cNvPr id="17" name="矩形 16"/>
            <p:cNvSpPr/>
            <p:nvPr/>
          </p:nvSpPr>
          <p:spPr>
            <a:xfrm>
              <a:off x="678857"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678857" y="2188316"/>
              <a:ext cx="1169551" cy="400110"/>
            </a:xfrm>
            <a:prstGeom prst="rect">
              <a:avLst/>
            </a:prstGeom>
            <a:noFill/>
          </p:spPr>
          <p:txBody>
            <a:bodyPr wrap="none" lIns="0" rtlCol="0">
              <a:spAutoFit/>
            </a:bodyPr>
            <a:lstStyle/>
            <a:p>
              <a:r>
                <a:rPr lang="zh-CN" altLang="en-US" sz="2000" b="1" spc="100" dirty="0" smtClean="0">
                  <a:solidFill>
                    <a:schemeClr val="accent1"/>
                  </a:solidFill>
                </a:rPr>
                <a:t>三比值法</a:t>
              </a:r>
              <a:endParaRPr lang="zh-CN" altLang="en-US" sz="2000" b="1" spc="100" dirty="0">
                <a:solidFill>
                  <a:schemeClr val="accent1"/>
                </a:solidFill>
              </a:endParaRPr>
            </a:p>
          </p:txBody>
        </p:sp>
        <p:sp>
          <p:nvSpPr>
            <p:cNvPr id="19" name="文本框 18"/>
            <p:cNvSpPr txBox="1"/>
            <p:nvPr/>
          </p:nvSpPr>
          <p:spPr>
            <a:xfrm>
              <a:off x="678858" y="3123178"/>
              <a:ext cx="2160000" cy="2405522"/>
            </a:xfrm>
            <a:prstGeom prst="rect">
              <a:avLst/>
            </a:prstGeom>
            <a:noFill/>
          </p:spPr>
          <p:txBody>
            <a:bodyPr wrap="square" lIns="0" rtlCol="0">
              <a:normAutofit/>
            </a:bodyPr>
            <a:lstStyle/>
            <a:p>
              <a:pPr algn="just">
                <a:lnSpc>
                  <a:spcPct val="150000"/>
                </a:lnSpc>
              </a:pPr>
              <a:r>
                <a:rPr lang="zh-CN" altLang="en-US" sz="1600" spc="100" dirty="0" smtClean="0">
                  <a:solidFill>
                    <a:schemeClr val="tx1">
                      <a:lumMod val="65000"/>
                      <a:lumOff val="35000"/>
                    </a:schemeClr>
                  </a:solidFill>
                </a:rPr>
                <a:t>三</a:t>
              </a:r>
              <a:r>
                <a:rPr lang="zh-CN" altLang="en-US" sz="1600" spc="100" dirty="0">
                  <a:solidFill>
                    <a:schemeClr val="tx1">
                      <a:lumMod val="65000"/>
                      <a:lumOff val="35000"/>
                    </a:schemeClr>
                  </a:solidFill>
                </a:rPr>
                <a:t>比值法</a:t>
              </a:r>
              <a:r>
                <a:rPr lang="zh-CN" altLang="en-US" sz="1600" spc="100" dirty="0" smtClean="0">
                  <a:solidFill>
                    <a:schemeClr val="tx1">
                      <a:lumMod val="65000"/>
                      <a:lumOff val="35000"/>
                    </a:schemeClr>
                  </a:solidFill>
                </a:rPr>
                <a:t>容易</a:t>
              </a:r>
              <a:r>
                <a:rPr lang="zh-CN" altLang="en-US" sz="1600" spc="100" dirty="0">
                  <a:solidFill>
                    <a:schemeClr val="tx1">
                      <a:lumMod val="65000"/>
                      <a:lumOff val="35000"/>
                    </a:schemeClr>
                  </a:solidFill>
                </a:rPr>
                <a:t>存在缺编码，编码边界过于绝对等</a:t>
              </a:r>
              <a:r>
                <a:rPr lang="zh-CN" altLang="en-US" sz="1600" spc="100" dirty="0" smtClean="0">
                  <a:solidFill>
                    <a:schemeClr val="tx1">
                      <a:lumMod val="65000"/>
                      <a:lumOff val="35000"/>
                    </a:schemeClr>
                  </a:solidFill>
                </a:rPr>
                <a:t>问题。</a:t>
              </a:r>
              <a:endParaRPr lang="zh-CN" altLang="en-US" sz="1600" spc="100" dirty="0">
                <a:solidFill>
                  <a:schemeClr val="tx1">
                    <a:lumMod val="65000"/>
                    <a:lumOff val="35000"/>
                  </a:schemeClr>
                </a:solidFill>
              </a:endParaRPr>
            </a:p>
          </p:txBody>
        </p:sp>
      </p:grpSp>
      <p:grpSp>
        <p:nvGrpSpPr>
          <p:cNvPr id="20" name="组合 19"/>
          <p:cNvGrpSpPr/>
          <p:nvPr/>
        </p:nvGrpSpPr>
        <p:grpSpPr>
          <a:xfrm>
            <a:off x="9469253" y="1997816"/>
            <a:ext cx="2160001" cy="3340384"/>
            <a:chOff x="5063619" y="2188316"/>
            <a:chExt cx="2160001" cy="3340384"/>
          </a:xfrm>
        </p:grpSpPr>
        <p:sp>
          <p:nvSpPr>
            <p:cNvPr id="21" name="矩形 20"/>
            <p:cNvSpPr/>
            <p:nvPr/>
          </p:nvSpPr>
          <p:spPr>
            <a:xfrm>
              <a:off x="5063619" y="2819802"/>
              <a:ext cx="720000" cy="72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5063619" y="2188316"/>
              <a:ext cx="1708160" cy="400110"/>
            </a:xfrm>
            <a:prstGeom prst="rect">
              <a:avLst/>
            </a:prstGeom>
            <a:noFill/>
          </p:spPr>
          <p:txBody>
            <a:bodyPr wrap="none" lIns="0" rtlCol="0">
              <a:spAutoFit/>
            </a:bodyPr>
            <a:lstStyle/>
            <a:p>
              <a:r>
                <a:rPr lang="zh-CN" altLang="en-US" sz="2000" b="1" spc="100" dirty="0" smtClean="0">
                  <a:solidFill>
                    <a:schemeClr val="tx2">
                      <a:lumMod val="50000"/>
                    </a:schemeClr>
                  </a:solidFill>
                </a:rPr>
                <a:t>人工智能方法</a:t>
              </a:r>
              <a:endParaRPr lang="zh-CN" altLang="en-US" sz="2000" b="1" spc="100" dirty="0">
                <a:solidFill>
                  <a:schemeClr val="tx2">
                    <a:lumMod val="50000"/>
                  </a:schemeClr>
                </a:solidFill>
              </a:endParaRPr>
            </a:p>
          </p:txBody>
        </p:sp>
        <p:sp>
          <p:nvSpPr>
            <p:cNvPr id="23" name="文本框 22"/>
            <p:cNvSpPr txBox="1"/>
            <p:nvPr/>
          </p:nvSpPr>
          <p:spPr>
            <a:xfrm>
              <a:off x="5063620" y="3123178"/>
              <a:ext cx="2160000" cy="2405522"/>
            </a:xfrm>
            <a:prstGeom prst="rect">
              <a:avLst/>
            </a:prstGeom>
            <a:noFill/>
          </p:spPr>
          <p:txBody>
            <a:bodyPr wrap="square" lIns="0" rtlCol="0">
              <a:normAutofit/>
            </a:bodyPr>
            <a:lstStyle/>
            <a:p>
              <a:pPr algn="just">
                <a:lnSpc>
                  <a:spcPct val="150000"/>
                </a:lnSpc>
              </a:pPr>
              <a:r>
                <a:rPr lang="zh-CN" altLang="en-US" sz="1600" spc="100" dirty="0">
                  <a:solidFill>
                    <a:schemeClr val="tx1">
                      <a:lumMod val="65000"/>
                      <a:lumOff val="35000"/>
                    </a:schemeClr>
                  </a:solidFill>
                </a:rPr>
                <a:t>人工智能诊断对于不同型号的变压器性能，特性不相同，诊断知识经验</a:t>
              </a:r>
              <a:r>
                <a:rPr lang="zh-CN" altLang="en-US" sz="1600" spc="100" dirty="0" smtClean="0">
                  <a:solidFill>
                    <a:schemeClr val="tx1">
                      <a:lumMod val="65000"/>
                      <a:lumOff val="35000"/>
                    </a:schemeClr>
                  </a:solidFill>
                </a:rPr>
                <a:t>不同。</a:t>
              </a:r>
              <a:endParaRPr lang="zh-CN" altLang="en-US" sz="1600" spc="100" dirty="0">
                <a:solidFill>
                  <a:schemeClr val="tx1">
                    <a:lumMod val="65000"/>
                    <a:lumOff val="35000"/>
                  </a:schemeClr>
                </a:solidFill>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5437" y="2105561"/>
            <a:ext cx="2531462" cy="2646878"/>
          </a:xfrm>
          <a:prstGeom prst="rect">
            <a:avLst/>
          </a:prstGeom>
          <a:noFill/>
        </p:spPr>
        <p:txBody>
          <a:bodyPr wrap="none" rtlCol="0">
            <a:spAutoFit/>
          </a:bodyPr>
          <a:lstStyle/>
          <a:p>
            <a:r>
              <a:rPr lang="en-US" altLang="zh-CN" sz="16600" spc="300" dirty="0" smtClean="0">
                <a:gradFill>
                  <a:gsLst>
                    <a:gs pos="0">
                      <a:schemeClr val="accent1"/>
                    </a:gs>
                    <a:gs pos="90000">
                      <a:schemeClr val="accent1">
                        <a:alpha val="0"/>
                      </a:schemeClr>
                    </a:gs>
                  </a:gsLst>
                  <a:lin ang="5400000" scaled="1"/>
                </a:gradFill>
                <a:latin typeface="Impact" panose="020B0806030902050204" pitchFamily="34" charset="0"/>
              </a:rPr>
              <a:t>03</a:t>
            </a:r>
            <a:endParaRPr lang="zh-CN" altLang="en-US" sz="16600" spc="300" dirty="0">
              <a:gradFill>
                <a:gsLst>
                  <a:gs pos="0">
                    <a:schemeClr val="accent1"/>
                  </a:gs>
                  <a:gs pos="90000">
                    <a:schemeClr val="accent1">
                      <a:alpha val="0"/>
                    </a:schemeClr>
                  </a:gs>
                </a:gsLst>
                <a:lin ang="5400000" scaled="1"/>
              </a:gradFill>
              <a:latin typeface="Impact" panose="020B0806030902050204" pitchFamily="34" charset="0"/>
            </a:endParaRPr>
          </a:p>
        </p:txBody>
      </p:sp>
      <p:sp>
        <p:nvSpPr>
          <p:cNvPr id="7" name="文本框 6"/>
          <p:cNvSpPr txBox="1"/>
          <p:nvPr/>
        </p:nvSpPr>
        <p:spPr>
          <a:xfrm>
            <a:off x="4607392" y="2400894"/>
            <a:ext cx="4314001" cy="707886"/>
          </a:xfrm>
          <a:prstGeom prst="rect">
            <a:avLst/>
          </a:prstGeom>
          <a:noFill/>
        </p:spPr>
        <p:txBody>
          <a:bodyPr wrap="none" rtlCol="0">
            <a:spAutoFit/>
          </a:bodyPr>
          <a:lstStyle/>
          <a:p>
            <a:r>
              <a:rPr lang="zh-CN" altLang="en-US" sz="4000" b="1" spc="600" dirty="0" smtClean="0">
                <a:solidFill>
                  <a:schemeClr val="tx2">
                    <a:lumMod val="50000"/>
                  </a:schemeClr>
                </a:solidFill>
              </a:rPr>
              <a:t>诊断模型与原理</a:t>
            </a:r>
            <a:endParaRPr lang="zh-CN" altLang="en-US" sz="4000" b="1" spc="600" dirty="0">
              <a:solidFill>
                <a:schemeClr val="tx2">
                  <a:lumMod val="50000"/>
                </a:schemeClr>
              </a:solidFill>
            </a:endParaRPr>
          </a:p>
        </p:txBody>
      </p:sp>
      <p:sp>
        <p:nvSpPr>
          <p:cNvPr id="8" name="文本框 7"/>
          <p:cNvSpPr txBox="1"/>
          <p:nvPr/>
        </p:nvSpPr>
        <p:spPr>
          <a:xfrm>
            <a:off x="4607392" y="3775625"/>
            <a:ext cx="5509842" cy="523220"/>
          </a:xfrm>
          <a:prstGeom prst="rect">
            <a:avLst/>
          </a:prstGeom>
          <a:noFill/>
        </p:spPr>
        <p:txBody>
          <a:bodyPr wrap="none" rtlCol="0">
            <a:spAutoFit/>
          </a:bodyPr>
          <a:lstStyle/>
          <a:p>
            <a:r>
              <a:rPr lang="en-US" altLang="zh-CN" sz="2800" spc="100" dirty="0">
                <a:solidFill>
                  <a:schemeClr val="bg1">
                    <a:lumMod val="75000"/>
                  </a:schemeClr>
                </a:solidFill>
              </a:rPr>
              <a:t>Diagnostic Model and Principle</a:t>
            </a:r>
            <a:endParaRPr lang="zh-CN" altLang="en-US" sz="2800" spc="100" dirty="0">
              <a:solidFill>
                <a:schemeClr val="bg1">
                  <a:lumMod val="75000"/>
                </a:schemeClr>
              </a:solidFill>
            </a:endParaRPr>
          </a:p>
        </p:txBody>
      </p:sp>
      <p:cxnSp>
        <p:nvCxnSpPr>
          <p:cNvPr id="10" name="直接连接符 9"/>
          <p:cNvCxnSpPr/>
          <p:nvPr/>
        </p:nvCxnSpPr>
        <p:spPr>
          <a:xfrm>
            <a:off x="3785505" y="2143125"/>
            <a:ext cx="0" cy="257175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726574" y="3432579"/>
            <a:ext cx="720000" cy="101600"/>
          </a:xfrm>
          <a:prstGeom prst="rect">
            <a:avLst/>
          </a:pr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0703381" y="6126091"/>
            <a:ext cx="816491" cy="108000"/>
            <a:chOff x="10703381" y="6126091"/>
            <a:chExt cx="816491" cy="108000"/>
          </a:xfrm>
        </p:grpSpPr>
        <p:sp>
          <p:nvSpPr>
            <p:cNvPr id="23" name="椭圆 22"/>
            <p:cNvSpPr/>
            <p:nvPr/>
          </p:nvSpPr>
          <p:spPr>
            <a:xfrm>
              <a:off x="10703381"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椭圆 23"/>
            <p:cNvSpPr/>
            <p:nvPr/>
          </p:nvSpPr>
          <p:spPr>
            <a:xfrm>
              <a:off x="10939545"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a:off x="11175708" y="6126091"/>
              <a:ext cx="108000" cy="108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椭圆 25"/>
            <p:cNvSpPr/>
            <p:nvPr/>
          </p:nvSpPr>
          <p:spPr>
            <a:xfrm>
              <a:off x="11411872" y="6126091"/>
              <a:ext cx="108000" cy="108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民大">
      <a:dk1>
        <a:sysClr val="windowText" lastClr="000000"/>
      </a:dk1>
      <a:lt1>
        <a:sysClr val="window" lastClr="FFFFFF"/>
      </a:lt1>
      <a:dk2>
        <a:srgbClr val="44546A"/>
      </a:dk2>
      <a:lt2>
        <a:srgbClr val="E7E6E6"/>
      </a:lt2>
      <a:accent1>
        <a:srgbClr val="D7010E"/>
      </a:accent1>
      <a:accent2>
        <a:srgbClr val="CC4226"/>
      </a:accent2>
      <a:accent3>
        <a:srgbClr val="2B948C"/>
      </a:accent3>
      <a:accent4>
        <a:srgbClr val="3B5DCC"/>
      </a:accent4>
      <a:accent5>
        <a:srgbClr val="FCDE99"/>
      </a:accent5>
      <a:accent6>
        <a:srgbClr val="5C448A"/>
      </a:accent6>
      <a:hlink>
        <a:srgbClr val="0563C1"/>
      </a:hlink>
      <a:folHlink>
        <a:srgbClr val="954F72"/>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3602</Words>
  <Application>WPS 演示</Application>
  <PresentationFormat>宽屏</PresentationFormat>
  <Paragraphs>213</Paragraphs>
  <Slides>22</Slides>
  <Notes>16</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1" baseType="lpstr">
      <vt:lpstr>Arial</vt:lpstr>
      <vt:lpstr>宋体</vt:lpstr>
      <vt:lpstr>Wingdings</vt:lpstr>
      <vt:lpstr>微软雅黑</vt:lpstr>
      <vt:lpstr>Impact</vt:lpstr>
      <vt:lpstr>Arial Unicode MS</vt:lpstr>
      <vt:lpstr>等线</vt:lpstr>
      <vt:lpstr>Office 主题​​</vt:lpstr>
      <vt:lpstr>Equation.DSMT4</vt:lpstr>
      <vt:lpstr>PowerPoint 演示文稿</vt:lpstr>
      <vt:lpstr>PowerPoint 演示文稿</vt:lpstr>
      <vt:lpstr>PowerPoint 演示文稿</vt:lpstr>
      <vt:lpstr>变压器故障诊断</vt:lpstr>
      <vt:lpstr>三比值法原理</vt:lpstr>
      <vt:lpstr>PowerPoint 演示文稿</vt:lpstr>
      <vt:lpstr>故障诊断方法</vt:lpstr>
      <vt:lpstr>两类方法存在问题</vt:lpstr>
      <vt:lpstr>PowerPoint 演示文稿</vt:lpstr>
      <vt:lpstr>诊断模型</vt:lpstr>
      <vt:lpstr>搞定三段文字简洁排版</vt:lpstr>
      <vt:lpstr>RBF神经网络结构分析</vt:lpstr>
      <vt:lpstr>减聚类算法</vt:lpstr>
      <vt:lpstr>QPSO算法</vt:lpstr>
      <vt:lpstr>PowerPoint 演示文稿</vt:lpstr>
      <vt:lpstr>QPSO算法步骤</vt:lpstr>
      <vt:lpstr>PowerPoint 演示文稿</vt:lpstr>
      <vt:lpstr>仿真实验原理</vt:lpstr>
      <vt:lpstr>仿真结果分析</vt:lpstr>
      <vt:lpstr>参考文献展示</vt:lpstr>
      <vt:lpstr>参考文献展示</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立 陈</dc:creator>
  <cp:lastModifiedBy>砖家</cp:lastModifiedBy>
  <cp:revision>281</cp:revision>
  <dcterms:created xsi:type="dcterms:W3CDTF">2018-12-17T16:17:00Z</dcterms:created>
  <dcterms:modified xsi:type="dcterms:W3CDTF">2019-10-08T15:40:04Z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2019-04-13T06:03:55.6457707Z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21d50fe0-3f16-4c3e-a531-e1ad87ae6b0d</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2052-11.1.0.9098</vt:lpwstr>
  </property>
</Properties>
</file>

<file path=docProps/thumbnail.jpeg>
</file>